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60" r:id="rId2"/>
    <p:sldId id="262" r:id="rId3"/>
    <p:sldId id="264" r:id="rId4"/>
    <p:sldId id="284" r:id="rId5"/>
    <p:sldId id="288" r:id="rId6"/>
    <p:sldId id="289" r:id="rId7"/>
    <p:sldId id="287" r:id="rId8"/>
    <p:sldId id="290" r:id="rId9"/>
    <p:sldId id="285" r:id="rId10"/>
    <p:sldId id="291" r:id="rId11"/>
    <p:sldId id="286" r:id="rId12"/>
    <p:sldId id="269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268" r:id="rId32"/>
  </p:sldIdLst>
  <p:sldSz cx="12192000" cy="6858000"/>
  <p:notesSz cx="6858000" cy="9144000"/>
  <p:embeddedFontLst>
    <p:embeddedFont>
      <p:font typeface="等线" panose="02010600030101010101" pitchFamily="2" charset="-122"/>
      <p:regular r:id="rId34"/>
      <p:bold r:id="rId35"/>
    </p:embeddedFont>
    <p:embeddedFont>
      <p:font typeface="等线 Light" panose="02010600030101010101" pitchFamily="2" charset="-122"/>
      <p:regular r:id="rId36"/>
    </p:embeddedFont>
    <p:embeddedFont>
      <p:font typeface="Lato" panose="020F0502020204030203" pitchFamily="34" charset="0"/>
      <p:regular r:id="rId37"/>
      <p:bold r:id="rId38"/>
      <p:italic r:id="rId39"/>
      <p:boldItalic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0">
          <p15:clr>
            <a:srgbClr val="A4A3A4"/>
          </p15:clr>
        </p15:guide>
        <p15:guide id="4" pos="72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  <a:srgbClr val="6A65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9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84" y="68"/>
      </p:cViewPr>
      <p:guideLst>
        <p:guide orient="horz" pos="2160"/>
        <p:guide pos="3840"/>
        <p:guide pos="370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A033F-0222-4CC1-BF9F-F981BF58137D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19668-87B4-48D6-A516-2BC1813D7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C6A7-1B59-48C7-8453-A3D614B42D04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430EE-BD17-419B-BE8C-E46EDA359A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C6A7-1B59-48C7-8453-A3D614B42D04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430EE-BD17-419B-BE8C-E46EDA359A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C6A7-1B59-48C7-8453-A3D614B42D04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430EE-BD17-419B-BE8C-E46EDA359A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C6A7-1B59-48C7-8453-A3D614B42D04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430EE-BD17-419B-BE8C-E46EDA359A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C6A7-1B59-48C7-8453-A3D614B42D04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430EE-BD17-419B-BE8C-E46EDA359A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C6A7-1B59-48C7-8453-A3D614B42D04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430EE-BD17-419B-BE8C-E46EDA359A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C6A7-1B59-48C7-8453-A3D614B42D04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430EE-BD17-419B-BE8C-E46EDA359A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C6A7-1B59-48C7-8453-A3D614B42D04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430EE-BD17-419B-BE8C-E46EDA359A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C6A7-1B59-48C7-8453-A3D614B42D04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430EE-BD17-419B-BE8C-E46EDA359A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C6A7-1B59-48C7-8453-A3D614B42D04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430EE-BD17-419B-BE8C-E46EDA359A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C6A7-1B59-48C7-8453-A3D614B42D04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430EE-BD17-419B-BE8C-E46EDA359A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4C6A7-1B59-48C7-8453-A3D614B42D04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430EE-BD17-419B-BE8C-E46EDA359A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0524" y="402593"/>
            <a:ext cx="2232026" cy="2232026"/>
            <a:chOff x="542924" y="345443"/>
            <a:chExt cx="2232026" cy="2232026"/>
          </a:xfrm>
        </p:grpSpPr>
        <p:sp>
          <p:nvSpPr>
            <p:cNvPr id="69" name="矩形: 圆角 68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: 圆角 7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67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: 圆角 69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0800000">
            <a:off x="9344024" y="4098293"/>
            <a:ext cx="2232026" cy="2232026"/>
            <a:chOff x="542924" y="345443"/>
            <a:chExt cx="2232026" cy="2232026"/>
          </a:xfrm>
        </p:grpSpPr>
        <p:sp>
          <p:nvSpPr>
            <p:cNvPr id="75" name="矩形: 圆角 74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: 圆角 75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: 圆角 76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: 圆角 77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767840" y="3173276"/>
            <a:ext cx="86563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数据仓库期末项目答辩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655253" y="3898809"/>
            <a:ext cx="6881495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——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基于亚马逊电影数据的数据仓库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6" name="圆角矩形 10"/>
          <p:cNvSpPr/>
          <p:nvPr/>
        </p:nvSpPr>
        <p:spPr>
          <a:xfrm>
            <a:off x="4322293" y="4482797"/>
            <a:ext cx="3216427" cy="4578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2050865 </a:t>
            </a:r>
            <a:r>
              <a:rPr lang="zh-CN" altLang="en-US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黄彦铭</a:t>
            </a:r>
            <a:endParaRPr lang="en-US" altLang="zh-CN" sz="20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184208" y="1664335"/>
            <a:ext cx="5823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BUSINESS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3209608" y="2957195"/>
            <a:ext cx="5772785" cy="76200"/>
            <a:chOff x="4998" y="4189"/>
            <a:chExt cx="9091" cy="120"/>
          </a:xfrm>
        </p:grpSpPr>
        <p:sp>
          <p:nvSpPr>
            <p:cNvPr id="19" name="矩形 18"/>
            <p:cNvSpPr/>
            <p:nvPr/>
          </p:nvSpPr>
          <p:spPr>
            <a:xfrm flipV="1">
              <a:off x="8347" y="4189"/>
              <a:ext cx="2394" cy="1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11221" y="4249"/>
              <a:ext cx="286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4998" y="4249"/>
              <a:ext cx="286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圆角矩形 10">
            <a:extLst>
              <a:ext uri="{FF2B5EF4-FFF2-40B4-BE49-F238E27FC236}">
                <a16:creationId xmlns:a16="http://schemas.microsoft.com/office/drawing/2014/main" id="{6F72FCF5-EBAC-09DF-5E77-14F1F240D980}"/>
              </a:ext>
            </a:extLst>
          </p:cNvPr>
          <p:cNvSpPr/>
          <p:nvPr/>
        </p:nvSpPr>
        <p:spPr>
          <a:xfrm>
            <a:off x="4322293" y="5023636"/>
            <a:ext cx="3216427" cy="4578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2052727 </a:t>
            </a:r>
            <a:r>
              <a:rPr lang="zh-CN" altLang="en-US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吕天成</a:t>
            </a:r>
            <a:endParaRPr lang="en-US" altLang="zh-CN" sz="20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" name="圆角矩形 10">
            <a:extLst>
              <a:ext uri="{FF2B5EF4-FFF2-40B4-BE49-F238E27FC236}">
                <a16:creationId xmlns:a16="http://schemas.microsoft.com/office/drawing/2014/main" id="{B112430B-932E-2E6A-6459-D5FAA534DBE7}"/>
              </a:ext>
            </a:extLst>
          </p:cNvPr>
          <p:cNvSpPr/>
          <p:nvPr/>
        </p:nvSpPr>
        <p:spPr>
          <a:xfrm>
            <a:off x="4322292" y="5600647"/>
            <a:ext cx="3216427" cy="4578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2052334 </a:t>
            </a:r>
            <a:r>
              <a:rPr lang="zh-CN" altLang="en-US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杨严</a:t>
            </a:r>
            <a:endParaRPr lang="en-US" altLang="zh-CN" sz="20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" name="圆角矩形 10">
            <a:extLst>
              <a:ext uri="{FF2B5EF4-FFF2-40B4-BE49-F238E27FC236}">
                <a16:creationId xmlns:a16="http://schemas.microsoft.com/office/drawing/2014/main" id="{C0CA781D-511C-4AA8-361B-8B443DEB4B64}"/>
              </a:ext>
            </a:extLst>
          </p:cNvPr>
          <p:cNvSpPr/>
          <p:nvPr/>
        </p:nvSpPr>
        <p:spPr>
          <a:xfrm>
            <a:off x="4322292" y="6177658"/>
            <a:ext cx="3216427" cy="4578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2051196 </a:t>
            </a:r>
            <a:r>
              <a:rPr lang="zh-CN" altLang="en-US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刘一飞</a:t>
            </a:r>
            <a:endParaRPr lang="en-US" altLang="zh-CN" sz="20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0524" y="402593"/>
            <a:ext cx="2232026" cy="2232026"/>
            <a:chOff x="542924" y="345443"/>
            <a:chExt cx="2232026" cy="2232026"/>
          </a:xfrm>
        </p:grpSpPr>
        <p:sp>
          <p:nvSpPr>
            <p:cNvPr id="69" name="矩形: 圆角 68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: 圆角 7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67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: 圆角 69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0800000">
            <a:off x="9344024" y="4098293"/>
            <a:ext cx="2232026" cy="2232026"/>
            <a:chOff x="542924" y="345443"/>
            <a:chExt cx="2232026" cy="2232026"/>
          </a:xfrm>
        </p:grpSpPr>
        <p:sp>
          <p:nvSpPr>
            <p:cNvPr id="75" name="矩形: 圆角 74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: 圆角 75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: 圆角 76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: 圆角 77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086826" y="1468349"/>
            <a:ext cx="6018378" cy="3511860"/>
            <a:chOff x="3093749" y="1411199"/>
            <a:chExt cx="6018378" cy="3511860"/>
          </a:xfrm>
        </p:grpSpPr>
        <p:sp>
          <p:nvSpPr>
            <p:cNvPr id="24" name="文本框 23"/>
            <p:cNvSpPr txBox="1"/>
            <p:nvPr/>
          </p:nvSpPr>
          <p:spPr>
            <a:xfrm>
              <a:off x="5590892" y="3390807"/>
              <a:ext cx="102406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R" panose="00020600040101010101" pitchFamily="18" charset="-122"/>
                  <a:sym typeface="+mn-lt"/>
                </a:rPr>
                <a:t>ETL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093749" y="4553727"/>
              <a:ext cx="601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+mn-lt"/>
                </a:rPr>
                <a:t>主要阐述电影合并、数据清洗、人名合并、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+mn-lt"/>
                </a:rPr>
                <a:t>TV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+mn-lt"/>
                </a:rPr>
                <a:t>数据的筛除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4992683" y="1411199"/>
              <a:ext cx="2220481" cy="221599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3800" dirty="0">
                  <a:solidFill>
                    <a:schemeClr val="accen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R" panose="00020600040101010101" pitchFamily="18" charset="-122"/>
                  <a:sym typeface="+mn-lt"/>
                </a:rPr>
                <a:t>02</a:t>
              </a:r>
              <a:endParaRPr lang="zh-CN" altLang="en-US" sz="72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074615" y="4226070"/>
              <a:ext cx="4056617" cy="120820"/>
              <a:chOff x="4062244" y="4196941"/>
              <a:chExt cx="4056617" cy="12082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4062244" y="4257351"/>
                <a:ext cx="405661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矩形: 圆角 28"/>
              <p:cNvSpPr/>
              <p:nvPr/>
            </p:nvSpPr>
            <p:spPr>
              <a:xfrm flipV="1">
                <a:off x="5751226" y="4196941"/>
                <a:ext cx="678652" cy="12082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539663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电影合并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Text Box 10"/>
          <p:cNvSpPr txBox="1">
            <a:spLocks noChangeArrowheads="1"/>
          </p:cNvSpPr>
          <p:nvPr/>
        </p:nvSpPr>
        <p:spPr bwMode="auto">
          <a:xfrm>
            <a:off x="7241118" y="2020122"/>
            <a:ext cx="3727094" cy="34663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97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合并依据：电影页面的其他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format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edition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8E43A7-A1D8-91FD-AC95-2CDC74564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0" y="1232730"/>
            <a:ext cx="6359738" cy="22680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D1BA18-DEFA-AE43-8390-1DE67AA1A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610" y="3814751"/>
            <a:ext cx="2641600" cy="2542994"/>
          </a:xfrm>
          <a:prstGeom prst="rect">
            <a:avLst/>
          </a:prstGeom>
        </p:spPr>
      </p:pic>
      <p:sp>
        <p:nvSpPr>
          <p:cNvPr id="8" name="Text Box 10">
            <a:extLst>
              <a:ext uri="{FF2B5EF4-FFF2-40B4-BE49-F238E27FC236}">
                <a16:creationId xmlns:a16="http://schemas.microsoft.com/office/drawing/2014/main" id="{222A4DCF-E6E1-C64D-6C54-927D0A77E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1118" y="4739615"/>
            <a:ext cx="3727094" cy="34663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97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合并策略：不同字段采取不同的合并方式。</a:t>
            </a:r>
          </a:p>
        </p:txBody>
      </p:sp>
    </p:spTree>
    <p:extLst>
      <p:ext uri="{BB962C8B-B14F-4D97-AF65-F5344CB8AC3E}">
        <p14:creationId xmlns:p14="http://schemas.microsoft.com/office/powerpoint/2010/main" val="17098666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数据清洗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6BCC1C1-20B3-DC13-7583-D9EC47303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22" y="2256153"/>
            <a:ext cx="4667490" cy="2622685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773A42C-921D-0929-B9D1-06AD0E504105}"/>
              </a:ext>
            </a:extLst>
          </p:cNvPr>
          <p:cNvCxnSpPr/>
          <p:nvPr/>
        </p:nvCxnSpPr>
        <p:spPr>
          <a:xfrm>
            <a:off x="7049843" y="1898962"/>
            <a:ext cx="0" cy="35496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D233DBE7-F517-B592-6CE3-075323CE791F}"/>
              </a:ext>
            </a:extLst>
          </p:cNvPr>
          <p:cNvSpPr/>
          <p:nvPr/>
        </p:nvSpPr>
        <p:spPr>
          <a:xfrm>
            <a:off x="5994426" y="2725042"/>
            <a:ext cx="664236" cy="66423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3AB747D-B966-FA87-FE0E-CBC0A2A91A5C}"/>
              </a:ext>
            </a:extLst>
          </p:cNvPr>
          <p:cNvSpPr/>
          <p:nvPr/>
        </p:nvSpPr>
        <p:spPr>
          <a:xfrm flipH="1">
            <a:off x="7002474" y="2994904"/>
            <a:ext cx="124512" cy="124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036D58-0EC8-C4D4-A9CE-08A588FE8D8B}"/>
              </a:ext>
            </a:extLst>
          </p:cNvPr>
          <p:cNvSpPr txBox="1"/>
          <p:nvPr/>
        </p:nvSpPr>
        <p:spPr>
          <a:xfrm>
            <a:off x="7259697" y="2870215"/>
            <a:ext cx="2778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zh-CN" altLang="en-US" dirty="0"/>
              <a:t>主演未必都包括在演员里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81961C-8EE1-1F5B-BAD8-71C3D1E0123D}"/>
              </a:ext>
            </a:extLst>
          </p:cNvPr>
          <p:cNvGrpSpPr/>
          <p:nvPr/>
        </p:nvGrpSpPr>
        <p:grpSpPr>
          <a:xfrm>
            <a:off x="5994426" y="3883240"/>
            <a:ext cx="5445733" cy="664236"/>
            <a:chOff x="6452844" y="1612278"/>
            <a:chExt cx="5445733" cy="664236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8A2051F-5AB5-3514-7184-A099B04D65C0}"/>
                </a:ext>
              </a:extLst>
            </p:cNvPr>
            <p:cNvSpPr/>
            <p:nvPr/>
          </p:nvSpPr>
          <p:spPr>
            <a:xfrm>
              <a:off x="6452844" y="1612278"/>
              <a:ext cx="664236" cy="6642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E5378EBC-D73C-0B05-839E-022E3A1C8C0A}"/>
                </a:ext>
              </a:extLst>
            </p:cNvPr>
            <p:cNvSpPr/>
            <p:nvPr/>
          </p:nvSpPr>
          <p:spPr>
            <a:xfrm flipH="1">
              <a:off x="7460892" y="1882140"/>
              <a:ext cx="124512" cy="1245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2EFAE93-6A27-F113-3C81-0F85F19F9CBC}"/>
                </a:ext>
              </a:extLst>
            </p:cNvPr>
            <p:cNvSpPr txBox="1"/>
            <p:nvPr/>
          </p:nvSpPr>
          <p:spPr>
            <a:xfrm>
              <a:off x="7718114" y="1759730"/>
              <a:ext cx="4180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accent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dirty="0"/>
                <a:t>人名字段出现莫名的占位符、分隔符</a:t>
              </a:r>
            </a:p>
          </p:txBody>
        </p: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CDCEA310-7EA0-D344-0A30-6C3DB575FE80}"/>
              </a:ext>
            </a:extLst>
          </p:cNvPr>
          <p:cNvSpPr/>
          <p:nvPr/>
        </p:nvSpPr>
        <p:spPr>
          <a:xfrm>
            <a:off x="5994426" y="5041438"/>
            <a:ext cx="664236" cy="66423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5342056-673D-0E19-8F35-0DCEE9094F43}"/>
              </a:ext>
            </a:extLst>
          </p:cNvPr>
          <p:cNvSpPr/>
          <p:nvPr/>
        </p:nvSpPr>
        <p:spPr>
          <a:xfrm flipH="1">
            <a:off x="7002474" y="5311300"/>
            <a:ext cx="124512" cy="124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DDEAB71-78A2-C49E-182B-464637B8C2BB}"/>
              </a:ext>
            </a:extLst>
          </p:cNvPr>
          <p:cNvSpPr txBox="1"/>
          <p:nvPr/>
        </p:nvSpPr>
        <p:spPr>
          <a:xfrm>
            <a:off x="7254164" y="5180472"/>
            <a:ext cx="2587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zh-CN" altLang="en-US" dirty="0"/>
              <a:t>混入其他网页元素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EEF3D23-DF1C-88FC-DCD9-6D151BEA4DD6}"/>
              </a:ext>
            </a:extLst>
          </p:cNvPr>
          <p:cNvGrpSpPr/>
          <p:nvPr/>
        </p:nvGrpSpPr>
        <p:grpSpPr>
          <a:xfrm>
            <a:off x="5994426" y="1566844"/>
            <a:ext cx="4810281" cy="664236"/>
            <a:chOff x="6452844" y="1612278"/>
            <a:chExt cx="4810281" cy="664236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FC2AB1D-7E8E-7885-EF3E-350195C1714E}"/>
                </a:ext>
              </a:extLst>
            </p:cNvPr>
            <p:cNvSpPr/>
            <p:nvPr/>
          </p:nvSpPr>
          <p:spPr>
            <a:xfrm>
              <a:off x="6452844" y="1612278"/>
              <a:ext cx="664236" cy="6642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8FD0ED5D-6E7C-B54D-4479-DD7318B43A5B}"/>
                </a:ext>
              </a:extLst>
            </p:cNvPr>
            <p:cNvSpPr/>
            <p:nvPr/>
          </p:nvSpPr>
          <p:spPr>
            <a:xfrm flipH="1">
              <a:off x="7460892" y="1882140"/>
              <a:ext cx="124512" cy="1245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97D47CA-57A0-B451-85FD-71C12B96F9A3}"/>
                </a:ext>
              </a:extLst>
            </p:cNvPr>
            <p:cNvSpPr txBox="1"/>
            <p:nvPr/>
          </p:nvSpPr>
          <p:spPr>
            <a:xfrm>
              <a:off x="7712582" y="1765869"/>
              <a:ext cx="3550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纯数字字段可能混入字符串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784FA585-C227-C321-AE12-E7B239859B92}"/>
              </a:ext>
            </a:extLst>
          </p:cNvPr>
          <p:cNvGrpSpPr/>
          <p:nvPr/>
        </p:nvGrpSpPr>
        <p:grpSpPr>
          <a:xfrm>
            <a:off x="6189838" y="2920503"/>
            <a:ext cx="266680" cy="266681"/>
            <a:chOff x="1113564" y="3747619"/>
            <a:chExt cx="271481" cy="271482"/>
          </a:xfrm>
          <a:solidFill>
            <a:schemeClr val="bg1"/>
          </a:solidFill>
        </p:grpSpPr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73ECB9A1-4497-D832-B3A8-7CEDDCDBB756}"/>
                </a:ext>
              </a:extLst>
            </p:cNvPr>
            <p:cNvSpPr/>
            <p:nvPr/>
          </p:nvSpPr>
          <p:spPr>
            <a:xfrm>
              <a:off x="1113564" y="3747619"/>
              <a:ext cx="271481" cy="15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8" y="12692"/>
                  </a:moveTo>
                  <a:lnTo>
                    <a:pt x="18178" y="4637"/>
                  </a:lnTo>
                  <a:lnTo>
                    <a:pt x="15826" y="4637"/>
                  </a:lnTo>
                  <a:lnTo>
                    <a:pt x="15826" y="8664"/>
                  </a:lnTo>
                  <a:lnTo>
                    <a:pt x="10764" y="0"/>
                  </a:lnTo>
                  <a:lnTo>
                    <a:pt x="10479" y="610"/>
                  </a:lnTo>
                  <a:lnTo>
                    <a:pt x="0" y="18427"/>
                  </a:lnTo>
                  <a:lnTo>
                    <a:pt x="1853" y="21600"/>
                  </a:lnTo>
                  <a:lnTo>
                    <a:pt x="10764" y="6102"/>
                  </a:lnTo>
                  <a:lnTo>
                    <a:pt x="19747" y="21356"/>
                  </a:lnTo>
                  <a:lnTo>
                    <a:pt x="21600" y="18427"/>
                  </a:lnTo>
                  <a:lnTo>
                    <a:pt x="18178" y="12692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403E7CC1-7818-2C9E-B507-2C47DEB028A5}"/>
                </a:ext>
              </a:extLst>
            </p:cNvPr>
            <p:cNvSpPr/>
            <p:nvPr/>
          </p:nvSpPr>
          <p:spPr>
            <a:xfrm>
              <a:off x="1155675" y="3821986"/>
              <a:ext cx="186363" cy="197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10211"/>
                  </a:lnTo>
                  <a:lnTo>
                    <a:pt x="0" y="21600"/>
                  </a:lnTo>
                  <a:lnTo>
                    <a:pt x="7165" y="21600"/>
                  </a:lnTo>
                  <a:lnTo>
                    <a:pt x="7165" y="12567"/>
                  </a:lnTo>
                  <a:lnTo>
                    <a:pt x="14538" y="12567"/>
                  </a:lnTo>
                  <a:lnTo>
                    <a:pt x="14538" y="21600"/>
                  </a:lnTo>
                  <a:lnTo>
                    <a:pt x="21600" y="21600"/>
                  </a:lnTo>
                  <a:lnTo>
                    <a:pt x="21600" y="10211"/>
                  </a:lnTo>
                  <a:lnTo>
                    <a:pt x="108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A05F266-98AF-D69B-278F-0D00C98ED79D}"/>
              </a:ext>
            </a:extLst>
          </p:cNvPr>
          <p:cNvGrpSpPr/>
          <p:nvPr/>
        </p:nvGrpSpPr>
        <p:grpSpPr>
          <a:xfrm>
            <a:off x="6155788" y="4071788"/>
            <a:ext cx="302168" cy="302168"/>
            <a:chOff x="1113564" y="3204659"/>
            <a:chExt cx="271481" cy="271481"/>
          </a:xfrm>
          <a:solidFill>
            <a:schemeClr val="bg1"/>
          </a:solidFill>
        </p:grpSpPr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10CC6F31-EF16-AC29-6A3E-622A45489131}"/>
                </a:ext>
              </a:extLst>
            </p:cNvPr>
            <p:cNvSpPr/>
            <p:nvPr/>
          </p:nvSpPr>
          <p:spPr>
            <a:xfrm>
              <a:off x="1113564" y="3204659"/>
              <a:ext cx="205178" cy="206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14" y="16256"/>
                  </a:moveTo>
                  <a:cubicBezTo>
                    <a:pt x="18482" y="16033"/>
                    <a:pt x="18928" y="16033"/>
                    <a:pt x="19373" y="16033"/>
                  </a:cubicBezTo>
                  <a:cubicBezTo>
                    <a:pt x="20264" y="16478"/>
                    <a:pt x="20264" y="16478"/>
                    <a:pt x="20264" y="16478"/>
                  </a:cubicBezTo>
                  <a:cubicBezTo>
                    <a:pt x="20264" y="16478"/>
                    <a:pt x="20264" y="16478"/>
                    <a:pt x="20264" y="16478"/>
                  </a:cubicBezTo>
                  <a:cubicBezTo>
                    <a:pt x="20264" y="16478"/>
                    <a:pt x="20264" y="16478"/>
                    <a:pt x="20264" y="16478"/>
                  </a:cubicBezTo>
                  <a:cubicBezTo>
                    <a:pt x="20264" y="16478"/>
                    <a:pt x="20264" y="16478"/>
                    <a:pt x="20264" y="16478"/>
                  </a:cubicBezTo>
                  <a:cubicBezTo>
                    <a:pt x="20264" y="16478"/>
                    <a:pt x="20264" y="16478"/>
                    <a:pt x="20264" y="16478"/>
                  </a:cubicBezTo>
                  <a:cubicBezTo>
                    <a:pt x="21600" y="13361"/>
                    <a:pt x="21600" y="13361"/>
                    <a:pt x="21600" y="13361"/>
                  </a:cubicBezTo>
                  <a:cubicBezTo>
                    <a:pt x="21600" y="13361"/>
                    <a:pt x="21600" y="13361"/>
                    <a:pt x="21600" y="13361"/>
                  </a:cubicBezTo>
                  <a:cubicBezTo>
                    <a:pt x="21600" y="13361"/>
                    <a:pt x="21600" y="13361"/>
                    <a:pt x="21600" y="13361"/>
                  </a:cubicBezTo>
                  <a:cubicBezTo>
                    <a:pt x="21600" y="13138"/>
                    <a:pt x="21600" y="13138"/>
                    <a:pt x="21600" y="13138"/>
                  </a:cubicBezTo>
                  <a:cubicBezTo>
                    <a:pt x="20709" y="12915"/>
                    <a:pt x="20709" y="12915"/>
                    <a:pt x="20709" y="12915"/>
                  </a:cubicBezTo>
                  <a:cubicBezTo>
                    <a:pt x="19596" y="12247"/>
                    <a:pt x="19151" y="10911"/>
                    <a:pt x="19819" y="9798"/>
                  </a:cubicBezTo>
                  <a:cubicBezTo>
                    <a:pt x="19819" y="9130"/>
                    <a:pt x="20264" y="8685"/>
                    <a:pt x="20709" y="8462"/>
                  </a:cubicBezTo>
                  <a:cubicBezTo>
                    <a:pt x="21600" y="8016"/>
                    <a:pt x="21600" y="8016"/>
                    <a:pt x="21600" y="8016"/>
                  </a:cubicBezTo>
                  <a:cubicBezTo>
                    <a:pt x="21600" y="8016"/>
                    <a:pt x="21600" y="8016"/>
                    <a:pt x="21600" y="8016"/>
                  </a:cubicBezTo>
                  <a:cubicBezTo>
                    <a:pt x="21600" y="8016"/>
                    <a:pt x="21600" y="8016"/>
                    <a:pt x="21600" y="8016"/>
                  </a:cubicBezTo>
                  <a:cubicBezTo>
                    <a:pt x="21600" y="8016"/>
                    <a:pt x="21600" y="8016"/>
                    <a:pt x="21600" y="8016"/>
                  </a:cubicBezTo>
                  <a:cubicBezTo>
                    <a:pt x="20264" y="4899"/>
                    <a:pt x="20264" y="4899"/>
                    <a:pt x="20264" y="4899"/>
                  </a:cubicBezTo>
                  <a:cubicBezTo>
                    <a:pt x="20264" y="4899"/>
                    <a:pt x="20264" y="4899"/>
                    <a:pt x="20264" y="4899"/>
                  </a:cubicBezTo>
                  <a:cubicBezTo>
                    <a:pt x="20264" y="4899"/>
                    <a:pt x="20264" y="4899"/>
                    <a:pt x="20264" y="4899"/>
                  </a:cubicBezTo>
                  <a:cubicBezTo>
                    <a:pt x="20264" y="4899"/>
                    <a:pt x="20264" y="4899"/>
                    <a:pt x="20264" y="4899"/>
                  </a:cubicBezTo>
                  <a:cubicBezTo>
                    <a:pt x="20264" y="4899"/>
                    <a:pt x="20264" y="4899"/>
                    <a:pt x="20264" y="4899"/>
                  </a:cubicBezTo>
                  <a:cubicBezTo>
                    <a:pt x="20264" y="4899"/>
                    <a:pt x="20264" y="4899"/>
                    <a:pt x="20264" y="4899"/>
                  </a:cubicBezTo>
                  <a:cubicBezTo>
                    <a:pt x="19373" y="5344"/>
                    <a:pt x="19373" y="5344"/>
                    <a:pt x="19373" y="5344"/>
                  </a:cubicBezTo>
                  <a:cubicBezTo>
                    <a:pt x="18037" y="5567"/>
                    <a:pt x="16924" y="4899"/>
                    <a:pt x="16256" y="3786"/>
                  </a:cubicBezTo>
                  <a:cubicBezTo>
                    <a:pt x="16033" y="3340"/>
                    <a:pt x="16033" y="2672"/>
                    <a:pt x="16256" y="2227"/>
                  </a:cubicBezTo>
                  <a:cubicBezTo>
                    <a:pt x="16478" y="1336"/>
                    <a:pt x="16478" y="1336"/>
                    <a:pt x="16478" y="1336"/>
                  </a:cubicBezTo>
                  <a:cubicBezTo>
                    <a:pt x="16478" y="1336"/>
                    <a:pt x="16478" y="1336"/>
                    <a:pt x="16478" y="1336"/>
                  </a:cubicBezTo>
                  <a:cubicBezTo>
                    <a:pt x="16478" y="1336"/>
                    <a:pt x="16478" y="1336"/>
                    <a:pt x="16478" y="1336"/>
                  </a:cubicBezTo>
                  <a:cubicBezTo>
                    <a:pt x="16478" y="1336"/>
                    <a:pt x="16478" y="1336"/>
                    <a:pt x="16478" y="1336"/>
                  </a:cubicBezTo>
                  <a:cubicBezTo>
                    <a:pt x="16478" y="1336"/>
                    <a:pt x="16478" y="1336"/>
                    <a:pt x="16478" y="1336"/>
                  </a:cubicBezTo>
                  <a:cubicBezTo>
                    <a:pt x="13361" y="0"/>
                    <a:pt x="13361" y="0"/>
                    <a:pt x="13361" y="0"/>
                  </a:cubicBezTo>
                  <a:cubicBezTo>
                    <a:pt x="13361" y="0"/>
                    <a:pt x="13361" y="0"/>
                    <a:pt x="13361" y="0"/>
                  </a:cubicBezTo>
                  <a:cubicBezTo>
                    <a:pt x="13361" y="0"/>
                    <a:pt x="13361" y="0"/>
                    <a:pt x="13361" y="0"/>
                  </a:cubicBezTo>
                  <a:cubicBezTo>
                    <a:pt x="13361" y="0"/>
                    <a:pt x="13361" y="0"/>
                    <a:pt x="13361" y="0"/>
                  </a:cubicBezTo>
                  <a:cubicBezTo>
                    <a:pt x="12915" y="891"/>
                    <a:pt x="12915" y="891"/>
                    <a:pt x="12915" y="891"/>
                  </a:cubicBezTo>
                  <a:cubicBezTo>
                    <a:pt x="12247" y="2004"/>
                    <a:pt x="10911" y="2449"/>
                    <a:pt x="9798" y="2004"/>
                  </a:cubicBezTo>
                  <a:cubicBezTo>
                    <a:pt x="9353" y="1781"/>
                    <a:pt x="8907" y="1336"/>
                    <a:pt x="8685" y="891"/>
                  </a:cubicBezTo>
                  <a:cubicBezTo>
                    <a:pt x="8239" y="0"/>
                    <a:pt x="8239" y="0"/>
                    <a:pt x="8239" y="0"/>
                  </a:cubicBezTo>
                  <a:cubicBezTo>
                    <a:pt x="8239" y="0"/>
                    <a:pt x="8239" y="0"/>
                    <a:pt x="8239" y="0"/>
                  </a:cubicBezTo>
                  <a:cubicBezTo>
                    <a:pt x="8239" y="0"/>
                    <a:pt x="8239" y="0"/>
                    <a:pt x="8239" y="0"/>
                  </a:cubicBezTo>
                  <a:cubicBezTo>
                    <a:pt x="8239" y="0"/>
                    <a:pt x="8239" y="0"/>
                    <a:pt x="8239" y="0"/>
                  </a:cubicBezTo>
                  <a:cubicBezTo>
                    <a:pt x="4899" y="1336"/>
                    <a:pt x="4899" y="1336"/>
                    <a:pt x="4899" y="1336"/>
                  </a:cubicBezTo>
                  <a:cubicBezTo>
                    <a:pt x="4899" y="1336"/>
                    <a:pt x="4899" y="1336"/>
                    <a:pt x="4899" y="1336"/>
                  </a:cubicBezTo>
                  <a:cubicBezTo>
                    <a:pt x="4899" y="1336"/>
                    <a:pt x="4899" y="1336"/>
                    <a:pt x="4899" y="1336"/>
                  </a:cubicBezTo>
                  <a:cubicBezTo>
                    <a:pt x="4899" y="1336"/>
                    <a:pt x="4899" y="1336"/>
                    <a:pt x="4899" y="1336"/>
                  </a:cubicBezTo>
                  <a:cubicBezTo>
                    <a:pt x="4899" y="1336"/>
                    <a:pt x="4899" y="1336"/>
                    <a:pt x="4899" y="1336"/>
                  </a:cubicBezTo>
                  <a:cubicBezTo>
                    <a:pt x="4899" y="1336"/>
                    <a:pt x="4899" y="1559"/>
                    <a:pt x="4899" y="1559"/>
                  </a:cubicBezTo>
                  <a:cubicBezTo>
                    <a:pt x="5344" y="2227"/>
                    <a:pt x="5344" y="2227"/>
                    <a:pt x="5344" y="2227"/>
                  </a:cubicBezTo>
                  <a:cubicBezTo>
                    <a:pt x="5567" y="3563"/>
                    <a:pt x="5122" y="4676"/>
                    <a:pt x="3786" y="5344"/>
                  </a:cubicBezTo>
                  <a:cubicBezTo>
                    <a:pt x="3340" y="5567"/>
                    <a:pt x="2895" y="5567"/>
                    <a:pt x="2227" y="5344"/>
                  </a:cubicBezTo>
                  <a:cubicBezTo>
                    <a:pt x="1336" y="5122"/>
                    <a:pt x="1336" y="5122"/>
                    <a:pt x="1336" y="5122"/>
                  </a:cubicBezTo>
                  <a:cubicBezTo>
                    <a:pt x="1336" y="5122"/>
                    <a:pt x="1336" y="5122"/>
                    <a:pt x="1336" y="5122"/>
                  </a:cubicBezTo>
                  <a:cubicBezTo>
                    <a:pt x="1336" y="5122"/>
                    <a:pt x="1336" y="5122"/>
                    <a:pt x="1336" y="5122"/>
                  </a:cubicBezTo>
                  <a:cubicBezTo>
                    <a:pt x="1336" y="5122"/>
                    <a:pt x="1336" y="5122"/>
                    <a:pt x="1336" y="5122"/>
                  </a:cubicBezTo>
                  <a:cubicBezTo>
                    <a:pt x="1336" y="5122"/>
                    <a:pt x="1336" y="5122"/>
                    <a:pt x="1336" y="5122"/>
                  </a:cubicBezTo>
                  <a:cubicBezTo>
                    <a:pt x="0" y="8239"/>
                    <a:pt x="0" y="8239"/>
                    <a:pt x="0" y="8239"/>
                  </a:cubicBezTo>
                  <a:cubicBezTo>
                    <a:pt x="0" y="8239"/>
                    <a:pt x="0" y="8239"/>
                    <a:pt x="0" y="8239"/>
                  </a:cubicBezTo>
                  <a:cubicBezTo>
                    <a:pt x="0" y="8239"/>
                    <a:pt x="0" y="8239"/>
                    <a:pt x="0" y="8239"/>
                  </a:cubicBezTo>
                  <a:cubicBezTo>
                    <a:pt x="0" y="8239"/>
                    <a:pt x="0" y="8239"/>
                    <a:pt x="223" y="8239"/>
                  </a:cubicBezTo>
                  <a:cubicBezTo>
                    <a:pt x="891" y="8685"/>
                    <a:pt x="891" y="8685"/>
                    <a:pt x="891" y="8685"/>
                  </a:cubicBezTo>
                  <a:cubicBezTo>
                    <a:pt x="2004" y="9353"/>
                    <a:pt x="2449" y="10689"/>
                    <a:pt x="2004" y="11802"/>
                  </a:cubicBezTo>
                  <a:cubicBezTo>
                    <a:pt x="1781" y="12470"/>
                    <a:pt x="1336" y="12693"/>
                    <a:pt x="1113" y="13138"/>
                  </a:cubicBezTo>
                  <a:cubicBezTo>
                    <a:pt x="223" y="13361"/>
                    <a:pt x="223" y="13361"/>
                    <a:pt x="223" y="13361"/>
                  </a:cubicBezTo>
                  <a:cubicBezTo>
                    <a:pt x="223" y="13361"/>
                    <a:pt x="223" y="13361"/>
                    <a:pt x="223" y="13361"/>
                  </a:cubicBezTo>
                  <a:cubicBezTo>
                    <a:pt x="223" y="13361"/>
                    <a:pt x="223" y="13361"/>
                    <a:pt x="223" y="13361"/>
                  </a:cubicBezTo>
                  <a:cubicBezTo>
                    <a:pt x="223" y="13361"/>
                    <a:pt x="223" y="13361"/>
                    <a:pt x="223" y="13361"/>
                  </a:cubicBezTo>
                  <a:cubicBezTo>
                    <a:pt x="1559" y="16701"/>
                    <a:pt x="1559" y="16701"/>
                    <a:pt x="1559" y="16701"/>
                  </a:cubicBezTo>
                  <a:cubicBezTo>
                    <a:pt x="1559" y="16701"/>
                    <a:pt x="1559" y="16701"/>
                    <a:pt x="1559" y="16701"/>
                  </a:cubicBezTo>
                  <a:cubicBezTo>
                    <a:pt x="1559" y="16701"/>
                    <a:pt x="1559" y="16701"/>
                    <a:pt x="1559" y="16701"/>
                  </a:cubicBezTo>
                  <a:cubicBezTo>
                    <a:pt x="1559" y="16701"/>
                    <a:pt x="1559" y="16701"/>
                    <a:pt x="1559" y="16701"/>
                  </a:cubicBezTo>
                  <a:cubicBezTo>
                    <a:pt x="1559" y="16701"/>
                    <a:pt x="1559" y="16701"/>
                    <a:pt x="1559" y="16701"/>
                  </a:cubicBezTo>
                  <a:cubicBezTo>
                    <a:pt x="1559" y="16701"/>
                    <a:pt x="1559" y="16701"/>
                    <a:pt x="1559" y="16701"/>
                  </a:cubicBezTo>
                  <a:cubicBezTo>
                    <a:pt x="2449" y="16256"/>
                    <a:pt x="2449" y="16256"/>
                    <a:pt x="2449" y="16256"/>
                  </a:cubicBezTo>
                  <a:cubicBezTo>
                    <a:pt x="3563" y="16033"/>
                    <a:pt x="4899" y="16701"/>
                    <a:pt x="5344" y="17814"/>
                  </a:cubicBezTo>
                  <a:cubicBezTo>
                    <a:pt x="5567" y="18260"/>
                    <a:pt x="5567" y="18928"/>
                    <a:pt x="5567" y="19373"/>
                  </a:cubicBezTo>
                  <a:cubicBezTo>
                    <a:pt x="5122" y="20264"/>
                    <a:pt x="5122" y="20264"/>
                    <a:pt x="5122" y="20264"/>
                  </a:cubicBezTo>
                  <a:cubicBezTo>
                    <a:pt x="5122" y="20264"/>
                    <a:pt x="5122" y="20264"/>
                    <a:pt x="5122" y="20264"/>
                  </a:cubicBezTo>
                  <a:cubicBezTo>
                    <a:pt x="5122" y="20264"/>
                    <a:pt x="5122" y="20264"/>
                    <a:pt x="5122" y="20264"/>
                  </a:cubicBezTo>
                  <a:cubicBezTo>
                    <a:pt x="5122" y="20264"/>
                    <a:pt x="5122" y="20264"/>
                    <a:pt x="5122" y="20264"/>
                  </a:cubicBezTo>
                  <a:cubicBezTo>
                    <a:pt x="5122" y="20264"/>
                    <a:pt x="5122" y="20264"/>
                    <a:pt x="5122" y="20264"/>
                  </a:cubicBezTo>
                  <a:cubicBezTo>
                    <a:pt x="8462" y="21600"/>
                    <a:pt x="8462" y="21600"/>
                    <a:pt x="8462" y="21600"/>
                  </a:cubicBezTo>
                  <a:cubicBezTo>
                    <a:pt x="8462" y="21600"/>
                    <a:pt x="8462" y="21600"/>
                    <a:pt x="8462" y="21600"/>
                  </a:cubicBezTo>
                  <a:cubicBezTo>
                    <a:pt x="8462" y="21600"/>
                    <a:pt x="8462" y="21600"/>
                    <a:pt x="8462" y="21600"/>
                  </a:cubicBezTo>
                  <a:cubicBezTo>
                    <a:pt x="8462" y="21600"/>
                    <a:pt x="8462" y="21600"/>
                    <a:pt x="8462" y="21600"/>
                  </a:cubicBezTo>
                  <a:cubicBezTo>
                    <a:pt x="8685" y="20709"/>
                    <a:pt x="8685" y="20709"/>
                    <a:pt x="8685" y="20709"/>
                  </a:cubicBezTo>
                  <a:cubicBezTo>
                    <a:pt x="9353" y="19596"/>
                    <a:pt x="10689" y="19151"/>
                    <a:pt x="12025" y="19596"/>
                  </a:cubicBezTo>
                  <a:cubicBezTo>
                    <a:pt x="12470" y="19819"/>
                    <a:pt x="12915" y="20264"/>
                    <a:pt x="13138" y="20709"/>
                  </a:cubicBezTo>
                  <a:cubicBezTo>
                    <a:pt x="13584" y="21600"/>
                    <a:pt x="13584" y="21600"/>
                    <a:pt x="13584" y="21600"/>
                  </a:cubicBezTo>
                  <a:cubicBezTo>
                    <a:pt x="13584" y="21600"/>
                    <a:pt x="13584" y="21600"/>
                    <a:pt x="13584" y="21600"/>
                  </a:cubicBezTo>
                  <a:cubicBezTo>
                    <a:pt x="13584" y="21600"/>
                    <a:pt x="13584" y="21600"/>
                    <a:pt x="13584" y="21600"/>
                  </a:cubicBezTo>
                  <a:cubicBezTo>
                    <a:pt x="13584" y="21600"/>
                    <a:pt x="13584" y="21600"/>
                    <a:pt x="13584" y="21600"/>
                  </a:cubicBezTo>
                  <a:cubicBezTo>
                    <a:pt x="16701" y="20264"/>
                    <a:pt x="16701" y="20264"/>
                    <a:pt x="16701" y="20264"/>
                  </a:cubicBezTo>
                  <a:cubicBezTo>
                    <a:pt x="16701" y="20264"/>
                    <a:pt x="16701" y="20264"/>
                    <a:pt x="16701" y="20264"/>
                  </a:cubicBezTo>
                  <a:cubicBezTo>
                    <a:pt x="16701" y="20264"/>
                    <a:pt x="16701" y="20264"/>
                    <a:pt x="16701" y="20264"/>
                  </a:cubicBezTo>
                  <a:cubicBezTo>
                    <a:pt x="16701" y="20264"/>
                    <a:pt x="16701" y="20264"/>
                    <a:pt x="16701" y="20264"/>
                  </a:cubicBezTo>
                  <a:cubicBezTo>
                    <a:pt x="16701" y="20264"/>
                    <a:pt x="16701" y="20264"/>
                    <a:pt x="16701" y="20264"/>
                  </a:cubicBezTo>
                  <a:cubicBezTo>
                    <a:pt x="16701" y="20041"/>
                    <a:pt x="16701" y="20041"/>
                    <a:pt x="16701" y="20041"/>
                  </a:cubicBezTo>
                  <a:cubicBezTo>
                    <a:pt x="16256" y="19373"/>
                    <a:pt x="16256" y="19373"/>
                    <a:pt x="16256" y="19373"/>
                  </a:cubicBezTo>
                  <a:cubicBezTo>
                    <a:pt x="16033" y="18037"/>
                    <a:pt x="16701" y="16701"/>
                    <a:pt x="17814" y="16256"/>
                  </a:cubicBezTo>
                  <a:close/>
                  <a:moveTo>
                    <a:pt x="12470" y="14697"/>
                  </a:moveTo>
                  <a:cubicBezTo>
                    <a:pt x="10466" y="15588"/>
                    <a:pt x="7794" y="14474"/>
                    <a:pt x="6903" y="12470"/>
                  </a:cubicBezTo>
                  <a:cubicBezTo>
                    <a:pt x="6012" y="10243"/>
                    <a:pt x="7126" y="7794"/>
                    <a:pt x="9130" y="6903"/>
                  </a:cubicBezTo>
                  <a:cubicBezTo>
                    <a:pt x="11357" y="6012"/>
                    <a:pt x="13806" y="6903"/>
                    <a:pt x="14697" y="9130"/>
                  </a:cubicBezTo>
                  <a:cubicBezTo>
                    <a:pt x="15588" y="11357"/>
                    <a:pt x="14697" y="13806"/>
                    <a:pt x="12470" y="1469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3857A7D4-8E1C-6043-009A-DB4A559F0F1A}"/>
                </a:ext>
              </a:extLst>
            </p:cNvPr>
            <p:cNvSpPr/>
            <p:nvPr/>
          </p:nvSpPr>
          <p:spPr>
            <a:xfrm>
              <a:off x="1281111" y="3372207"/>
              <a:ext cx="103934" cy="103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784"/>
                  </a:moveTo>
                  <a:cubicBezTo>
                    <a:pt x="21600" y="8816"/>
                    <a:pt x="21600" y="8816"/>
                    <a:pt x="21600" y="8816"/>
                  </a:cubicBezTo>
                  <a:cubicBezTo>
                    <a:pt x="18955" y="8816"/>
                    <a:pt x="18955" y="8816"/>
                    <a:pt x="18955" y="8816"/>
                  </a:cubicBezTo>
                  <a:cubicBezTo>
                    <a:pt x="18955" y="7935"/>
                    <a:pt x="18514" y="7053"/>
                    <a:pt x="18073" y="6612"/>
                  </a:cubicBezTo>
                  <a:cubicBezTo>
                    <a:pt x="19837" y="4849"/>
                    <a:pt x="19837" y="4849"/>
                    <a:pt x="19837" y="4849"/>
                  </a:cubicBezTo>
                  <a:cubicBezTo>
                    <a:pt x="16751" y="1763"/>
                    <a:pt x="16751" y="1763"/>
                    <a:pt x="16751" y="1763"/>
                  </a:cubicBezTo>
                  <a:cubicBezTo>
                    <a:pt x="14988" y="3527"/>
                    <a:pt x="14988" y="3527"/>
                    <a:pt x="14988" y="3527"/>
                  </a:cubicBezTo>
                  <a:cubicBezTo>
                    <a:pt x="14547" y="3086"/>
                    <a:pt x="13665" y="2645"/>
                    <a:pt x="12784" y="2204"/>
                  </a:cubicBezTo>
                  <a:cubicBezTo>
                    <a:pt x="12784" y="0"/>
                    <a:pt x="12784" y="0"/>
                    <a:pt x="12784" y="0"/>
                  </a:cubicBezTo>
                  <a:cubicBezTo>
                    <a:pt x="8376" y="0"/>
                    <a:pt x="8376" y="0"/>
                    <a:pt x="8376" y="0"/>
                  </a:cubicBezTo>
                  <a:cubicBezTo>
                    <a:pt x="8376" y="2204"/>
                    <a:pt x="8376" y="2204"/>
                    <a:pt x="8376" y="2204"/>
                  </a:cubicBezTo>
                  <a:cubicBezTo>
                    <a:pt x="7494" y="2645"/>
                    <a:pt x="7053" y="3086"/>
                    <a:pt x="6171" y="3527"/>
                  </a:cubicBezTo>
                  <a:cubicBezTo>
                    <a:pt x="4408" y="1763"/>
                    <a:pt x="4408" y="1763"/>
                    <a:pt x="4408" y="1763"/>
                  </a:cubicBezTo>
                  <a:cubicBezTo>
                    <a:pt x="1322" y="4849"/>
                    <a:pt x="1322" y="4849"/>
                    <a:pt x="1322" y="4849"/>
                  </a:cubicBezTo>
                  <a:cubicBezTo>
                    <a:pt x="3086" y="6612"/>
                    <a:pt x="3086" y="6612"/>
                    <a:pt x="3086" y="6612"/>
                  </a:cubicBezTo>
                  <a:cubicBezTo>
                    <a:pt x="2645" y="7053"/>
                    <a:pt x="2645" y="7935"/>
                    <a:pt x="2204" y="8816"/>
                  </a:cubicBezTo>
                  <a:cubicBezTo>
                    <a:pt x="0" y="8816"/>
                    <a:pt x="0" y="8816"/>
                    <a:pt x="0" y="8816"/>
                  </a:cubicBezTo>
                  <a:cubicBezTo>
                    <a:pt x="0" y="12784"/>
                    <a:pt x="0" y="12784"/>
                    <a:pt x="0" y="12784"/>
                  </a:cubicBezTo>
                  <a:cubicBezTo>
                    <a:pt x="2204" y="12784"/>
                    <a:pt x="2204" y="12784"/>
                    <a:pt x="2204" y="12784"/>
                  </a:cubicBezTo>
                  <a:cubicBezTo>
                    <a:pt x="2645" y="13665"/>
                    <a:pt x="2645" y="14547"/>
                    <a:pt x="3086" y="15429"/>
                  </a:cubicBezTo>
                  <a:cubicBezTo>
                    <a:pt x="1322" y="16751"/>
                    <a:pt x="1322" y="16751"/>
                    <a:pt x="1322" y="16751"/>
                  </a:cubicBezTo>
                  <a:cubicBezTo>
                    <a:pt x="4408" y="19837"/>
                    <a:pt x="4408" y="19837"/>
                    <a:pt x="4408" y="19837"/>
                  </a:cubicBezTo>
                  <a:cubicBezTo>
                    <a:pt x="6171" y="18073"/>
                    <a:pt x="6171" y="18073"/>
                    <a:pt x="6171" y="18073"/>
                  </a:cubicBezTo>
                  <a:cubicBezTo>
                    <a:pt x="7053" y="18514"/>
                    <a:pt x="7494" y="18955"/>
                    <a:pt x="8376" y="18955"/>
                  </a:cubicBezTo>
                  <a:cubicBezTo>
                    <a:pt x="8376" y="21600"/>
                    <a:pt x="8376" y="21600"/>
                    <a:pt x="8376" y="21600"/>
                  </a:cubicBezTo>
                  <a:cubicBezTo>
                    <a:pt x="12784" y="21600"/>
                    <a:pt x="12784" y="21600"/>
                    <a:pt x="12784" y="21600"/>
                  </a:cubicBezTo>
                  <a:cubicBezTo>
                    <a:pt x="12784" y="18955"/>
                    <a:pt x="12784" y="18955"/>
                    <a:pt x="12784" y="18955"/>
                  </a:cubicBezTo>
                  <a:cubicBezTo>
                    <a:pt x="13665" y="18955"/>
                    <a:pt x="14547" y="18514"/>
                    <a:pt x="14988" y="18073"/>
                  </a:cubicBezTo>
                  <a:cubicBezTo>
                    <a:pt x="16751" y="19837"/>
                    <a:pt x="16751" y="19837"/>
                    <a:pt x="16751" y="19837"/>
                  </a:cubicBezTo>
                  <a:cubicBezTo>
                    <a:pt x="19837" y="16751"/>
                    <a:pt x="19837" y="16751"/>
                    <a:pt x="19837" y="16751"/>
                  </a:cubicBezTo>
                  <a:cubicBezTo>
                    <a:pt x="18073" y="14988"/>
                    <a:pt x="18073" y="14988"/>
                    <a:pt x="18073" y="14988"/>
                  </a:cubicBezTo>
                  <a:cubicBezTo>
                    <a:pt x="18514" y="14547"/>
                    <a:pt x="18955" y="13665"/>
                    <a:pt x="18955" y="12784"/>
                  </a:cubicBezTo>
                  <a:lnTo>
                    <a:pt x="21600" y="12784"/>
                  </a:lnTo>
                  <a:close/>
                  <a:moveTo>
                    <a:pt x="10580" y="14106"/>
                  </a:moveTo>
                  <a:cubicBezTo>
                    <a:pt x="8816" y="14106"/>
                    <a:pt x="7494" y="12343"/>
                    <a:pt x="7494" y="10580"/>
                  </a:cubicBezTo>
                  <a:cubicBezTo>
                    <a:pt x="7494" y="8816"/>
                    <a:pt x="8816" y="7494"/>
                    <a:pt x="10580" y="7494"/>
                  </a:cubicBezTo>
                  <a:cubicBezTo>
                    <a:pt x="12343" y="7494"/>
                    <a:pt x="13665" y="8816"/>
                    <a:pt x="13665" y="10580"/>
                  </a:cubicBezTo>
                  <a:cubicBezTo>
                    <a:pt x="13665" y="12343"/>
                    <a:pt x="12343" y="14106"/>
                    <a:pt x="10580" y="1410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1" name="Freeform 48">
            <a:extLst>
              <a:ext uri="{FF2B5EF4-FFF2-40B4-BE49-F238E27FC236}">
                <a16:creationId xmlns:a16="http://schemas.microsoft.com/office/drawing/2014/main" id="{284E9B7D-38D6-2B56-38CA-7BBC39F2059A}"/>
              </a:ext>
            </a:extLst>
          </p:cNvPr>
          <p:cNvSpPr/>
          <p:nvPr/>
        </p:nvSpPr>
        <p:spPr>
          <a:xfrm>
            <a:off x="6175921" y="1758592"/>
            <a:ext cx="321008" cy="271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12" y="9800"/>
                </a:moveTo>
                <a:cubicBezTo>
                  <a:pt x="17381" y="9800"/>
                  <a:pt x="17381" y="9800"/>
                  <a:pt x="17381" y="9800"/>
                </a:cubicBezTo>
                <a:cubicBezTo>
                  <a:pt x="17381" y="5000"/>
                  <a:pt x="17381" y="5000"/>
                  <a:pt x="17381" y="5000"/>
                </a:cubicBezTo>
                <a:cubicBezTo>
                  <a:pt x="13162" y="0"/>
                  <a:pt x="13162" y="0"/>
                  <a:pt x="13162" y="0"/>
                </a:cubicBezTo>
                <a:cubicBezTo>
                  <a:pt x="4219" y="0"/>
                  <a:pt x="4219" y="0"/>
                  <a:pt x="4219" y="0"/>
                </a:cubicBezTo>
                <a:cubicBezTo>
                  <a:pt x="4219" y="9800"/>
                  <a:pt x="4219" y="9800"/>
                  <a:pt x="4219" y="9800"/>
                </a:cubicBezTo>
                <a:cubicBezTo>
                  <a:pt x="1688" y="9800"/>
                  <a:pt x="1688" y="9800"/>
                  <a:pt x="1688" y="9800"/>
                </a:cubicBezTo>
                <a:cubicBezTo>
                  <a:pt x="675" y="9800"/>
                  <a:pt x="0" y="10600"/>
                  <a:pt x="0" y="11800"/>
                </a:cubicBezTo>
                <a:cubicBezTo>
                  <a:pt x="0" y="19600"/>
                  <a:pt x="0" y="19600"/>
                  <a:pt x="0" y="19600"/>
                </a:cubicBezTo>
                <a:cubicBezTo>
                  <a:pt x="0" y="20800"/>
                  <a:pt x="675" y="21600"/>
                  <a:pt x="1688" y="21600"/>
                </a:cubicBezTo>
                <a:cubicBezTo>
                  <a:pt x="19912" y="21600"/>
                  <a:pt x="19912" y="21600"/>
                  <a:pt x="19912" y="21600"/>
                </a:cubicBezTo>
                <a:cubicBezTo>
                  <a:pt x="20925" y="21600"/>
                  <a:pt x="21600" y="20800"/>
                  <a:pt x="21600" y="19600"/>
                </a:cubicBezTo>
                <a:cubicBezTo>
                  <a:pt x="21600" y="11800"/>
                  <a:pt x="21600" y="11800"/>
                  <a:pt x="21600" y="11800"/>
                </a:cubicBezTo>
                <a:cubicBezTo>
                  <a:pt x="21600" y="10600"/>
                  <a:pt x="20925" y="9800"/>
                  <a:pt x="19912" y="9800"/>
                </a:cubicBezTo>
                <a:close/>
                <a:moveTo>
                  <a:pt x="5906" y="2000"/>
                </a:moveTo>
                <a:cubicBezTo>
                  <a:pt x="12487" y="2000"/>
                  <a:pt x="12487" y="2000"/>
                  <a:pt x="12487" y="2000"/>
                </a:cubicBezTo>
                <a:cubicBezTo>
                  <a:pt x="12487" y="5800"/>
                  <a:pt x="12487" y="5800"/>
                  <a:pt x="12487" y="5800"/>
                </a:cubicBezTo>
                <a:cubicBezTo>
                  <a:pt x="15694" y="5800"/>
                  <a:pt x="15694" y="5800"/>
                  <a:pt x="15694" y="5800"/>
                </a:cubicBezTo>
                <a:cubicBezTo>
                  <a:pt x="15694" y="11800"/>
                  <a:pt x="15694" y="11800"/>
                  <a:pt x="15694" y="11800"/>
                </a:cubicBezTo>
                <a:cubicBezTo>
                  <a:pt x="5906" y="11800"/>
                  <a:pt x="5906" y="11800"/>
                  <a:pt x="5906" y="11800"/>
                </a:cubicBezTo>
                <a:lnTo>
                  <a:pt x="5906" y="2000"/>
                </a:lnTo>
                <a:close/>
                <a:moveTo>
                  <a:pt x="17381" y="18600"/>
                </a:moveTo>
                <a:cubicBezTo>
                  <a:pt x="4219" y="18600"/>
                  <a:pt x="4219" y="18600"/>
                  <a:pt x="4219" y="18600"/>
                </a:cubicBezTo>
                <a:cubicBezTo>
                  <a:pt x="4219" y="16600"/>
                  <a:pt x="4219" y="16600"/>
                  <a:pt x="4219" y="16600"/>
                </a:cubicBezTo>
                <a:cubicBezTo>
                  <a:pt x="17381" y="16600"/>
                  <a:pt x="17381" y="16600"/>
                  <a:pt x="17381" y="16600"/>
                </a:cubicBezTo>
                <a:lnTo>
                  <a:pt x="17381" y="1860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BB29F0C-87B4-6607-36F6-4C56E624705D}"/>
              </a:ext>
            </a:extLst>
          </p:cNvPr>
          <p:cNvGrpSpPr/>
          <p:nvPr/>
        </p:nvGrpSpPr>
        <p:grpSpPr>
          <a:xfrm>
            <a:off x="6164398" y="5256542"/>
            <a:ext cx="319947" cy="245787"/>
            <a:chOff x="5057285" y="5046363"/>
            <a:chExt cx="287455" cy="220826"/>
          </a:xfrm>
          <a:solidFill>
            <a:schemeClr val="bg1"/>
          </a:solidFill>
        </p:grpSpPr>
        <p:sp>
          <p:nvSpPr>
            <p:cNvPr id="53" name="Rectangle 58">
              <a:extLst>
                <a:ext uri="{FF2B5EF4-FFF2-40B4-BE49-F238E27FC236}">
                  <a16:creationId xmlns:a16="http://schemas.microsoft.com/office/drawing/2014/main" id="{54EF2F70-4981-C798-E0A1-E2A143C13BCA}"/>
                </a:ext>
              </a:extLst>
            </p:cNvPr>
            <p:cNvSpPr/>
            <p:nvPr/>
          </p:nvSpPr>
          <p:spPr>
            <a:xfrm>
              <a:off x="5057285" y="5244344"/>
              <a:ext cx="287455" cy="2284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4" name="Rectangle 59">
              <a:extLst>
                <a:ext uri="{FF2B5EF4-FFF2-40B4-BE49-F238E27FC236}">
                  <a16:creationId xmlns:a16="http://schemas.microsoft.com/office/drawing/2014/main" id="{891D2013-13A1-ECC5-D5B3-B355E1A74778}"/>
                </a:ext>
              </a:extLst>
            </p:cNvPr>
            <p:cNvSpPr/>
            <p:nvPr/>
          </p:nvSpPr>
          <p:spPr>
            <a:xfrm>
              <a:off x="5166746" y="5046363"/>
              <a:ext cx="67580" cy="17608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5" name="Rectangle 60">
              <a:extLst>
                <a:ext uri="{FF2B5EF4-FFF2-40B4-BE49-F238E27FC236}">
                  <a16:creationId xmlns:a16="http://schemas.microsoft.com/office/drawing/2014/main" id="{EFDD4DA7-9FAB-8711-9597-84A71B5D59F8}"/>
                </a:ext>
              </a:extLst>
            </p:cNvPr>
            <p:cNvSpPr/>
            <p:nvPr/>
          </p:nvSpPr>
          <p:spPr>
            <a:xfrm>
              <a:off x="5083936" y="5112040"/>
              <a:ext cx="67580" cy="110413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6" name="Rectangle 61">
              <a:extLst>
                <a:ext uri="{FF2B5EF4-FFF2-40B4-BE49-F238E27FC236}">
                  <a16:creationId xmlns:a16="http://schemas.microsoft.com/office/drawing/2014/main" id="{FA41B6AD-B815-FB06-3E70-B24A1D78F8C5}"/>
                </a:ext>
              </a:extLst>
            </p:cNvPr>
            <p:cNvSpPr/>
            <p:nvPr/>
          </p:nvSpPr>
          <p:spPr>
            <a:xfrm>
              <a:off x="5250507" y="5156776"/>
              <a:ext cx="67581" cy="6567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3259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rPr>
              <a:t>人名合并、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rPr>
              <a:t>TV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rPr>
              <a:t>筛除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970526" y="3086100"/>
            <a:ext cx="1905000" cy="420370"/>
            <a:chOff x="1181100" y="2914650"/>
            <a:chExt cx="1905000" cy="420370"/>
          </a:xfrm>
        </p:grpSpPr>
        <p:cxnSp>
          <p:nvCxnSpPr>
            <p:cNvPr id="99" name="直接连接符 98"/>
            <p:cNvCxnSpPr/>
            <p:nvPr/>
          </p:nvCxnSpPr>
          <p:spPr>
            <a:xfrm>
              <a:off x="1181100" y="2914650"/>
              <a:ext cx="190500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任意多边形 20"/>
            <p:cNvSpPr/>
            <p:nvPr/>
          </p:nvSpPr>
          <p:spPr>
            <a:xfrm>
              <a:off x="1304925" y="2914650"/>
              <a:ext cx="1657350" cy="420370"/>
            </a:xfrm>
            <a:custGeom>
              <a:avLst/>
              <a:gdLst>
                <a:gd name="connsiteX0" fmla="*/ 0 w 1657350"/>
                <a:gd name="connsiteY0" fmla="*/ 0 h 420370"/>
                <a:gd name="connsiteX1" fmla="*/ 1657350 w 1657350"/>
                <a:gd name="connsiteY1" fmla="*/ 0 h 420370"/>
                <a:gd name="connsiteX2" fmla="*/ 1657350 w 1657350"/>
                <a:gd name="connsiteY2" fmla="*/ 217163 h 420370"/>
                <a:gd name="connsiteX3" fmla="*/ 1454143 w 1657350"/>
                <a:gd name="connsiteY3" fmla="*/ 420370 h 420370"/>
                <a:gd name="connsiteX4" fmla="*/ 203207 w 1657350"/>
                <a:gd name="connsiteY4" fmla="*/ 420370 h 420370"/>
                <a:gd name="connsiteX5" fmla="*/ 0 w 1657350"/>
                <a:gd name="connsiteY5" fmla="*/ 217163 h 42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7350" h="420370">
                  <a:moveTo>
                    <a:pt x="0" y="0"/>
                  </a:moveTo>
                  <a:lnTo>
                    <a:pt x="1657350" y="0"/>
                  </a:lnTo>
                  <a:lnTo>
                    <a:pt x="1657350" y="217163"/>
                  </a:lnTo>
                  <a:cubicBezTo>
                    <a:pt x="1657350" y="329391"/>
                    <a:pt x="1566371" y="420370"/>
                    <a:pt x="1454143" y="420370"/>
                  </a:cubicBezTo>
                  <a:lnTo>
                    <a:pt x="203207" y="420370"/>
                  </a:lnTo>
                  <a:cubicBezTo>
                    <a:pt x="90979" y="420370"/>
                    <a:pt x="0" y="329391"/>
                    <a:pt x="0" y="2171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208000" y="3086100"/>
            <a:ext cx="1905000" cy="420370"/>
            <a:chOff x="3813303" y="2914650"/>
            <a:chExt cx="1905000" cy="420370"/>
          </a:xfrm>
        </p:grpSpPr>
        <p:cxnSp>
          <p:nvCxnSpPr>
            <p:cNvPr id="97" name="直接连接符 96"/>
            <p:cNvCxnSpPr/>
            <p:nvPr/>
          </p:nvCxnSpPr>
          <p:spPr>
            <a:xfrm>
              <a:off x="3813303" y="2914650"/>
              <a:ext cx="19050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任意多边形 21"/>
            <p:cNvSpPr/>
            <p:nvPr/>
          </p:nvSpPr>
          <p:spPr>
            <a:xfrm>
              <a:off x="3937128" y="2914650"/>
              <a:ext cx="1657350" cy="420370"/>
            </a:xfrm>
            <a:custGeom>
              <a:avLst/>
              <a:gdLst>
                <a:gd name="connsiteX0" fmla="*/ 0 w 1657350"/>
                <a:gd name="connsiteY0" fmla="*/ 0 h 420370"/>
                <a:gd name="connsiteX1" fmla="*/ 1657350 w 1657350"/>
                <a:gd name="connsiteY1" fmla="*/ 0 h 420370"/>
                <a:gd name="connsiteX2" fmla="*/ 1657350 w 1657350"/>
                <a:gd name="connsiteY2" fmla="*/ 217163 h 420370"/>
                <a:gd name="connsiteX3" fmla="*/ 1454143 w 1657350"/>
                <a:gd name="connsiteY3" fmla="*/ 420370 h 420370"/>
                <a:gd name="connsiteX4" fmla="*/ 203207 w 1657350"/>
                <a:gd name="connsiteY4" fmla="*/ 420370 h 420370"/>
                <a:gd name="connsiteX5" fmla="*/ 0 w 1657350"/>
                <a:gd name="connsiteY5" fmla="*/ 217163 h 42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7350" h="420370">
                  <a:moveTo>
                    <a:pt x="0" y="0"/>
                  </a:moveTo>
                  <a:lnTo>
                    <a:pt x="1657350" y="0"/>
                  </a:lnTo>
                  <a:lnTo>
                    <a:pt x="1657350" y="217163"/>
                  </a:lnTo>
                  <a:cubicBezTo>
                    <a:pt x="1657350" y="329391"/>
                    <a:pt x="1566371" y="420370"/>
                    <a:pt x="1454143" y="420370"/>
                  </a:cubicBezTo>
                  <a:lnTo>
                    <a:pt x="203207" y="420370"/>
                  </a:lnTo>
                  <a:cubicBezTo>
                    <a:pt x="90979" y="420370"/>
                    <a:pt x="0" y="329391"/>
                    <a:pt x="0" y="2171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655526" y="2155395"/>
            <a:ext cx="534999" cy="534999"/>
            <a:chOff x="10463045" y="5078291"/>
            <a:chExt cx="433555" cy="433555"/>
          </a:xfrm>
          <a:solidFill>
            <a:schemeClr val="accent1"/>
          </a:solidFill>
        </p:grpSpPr>
        <p:sp>
          <p:nvSpPr>
            <p:cNvPr id="88" name="Rectangle 34"/>
            <p:cNvSpPr/>
            <p:nvPr/>
          </p:nvSpPr>
          <p:spPr>
            <a:xfrm>
              <a:off x="10757805" y="5078291"/>
              <a:ext cx="51512" cy="7154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89" name="Rectangle 35"/>
            <p:cNvSpPr/>
            <p:nvPr/>
          </p:nvSpPr>
          <p:spPr>
            <a:xfrm>
              <a:off x="10551759" y="5078291"/>
              <a:ext cx="50081" cy="7154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90" name="Freeform 36"/>
            <p:cNvSpPr/>
            <p:nvPr/>
          </p:nvSpPr>
          <p:spPr>
            <a:xfrm>
              <a:off x="10463045" y="5115493"/>
              <a:ext cx="433555" cy="396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36" y="0"/>
                  </a:moveTo>
                  <a:lnTo>
                    <a:pt x="18036" y="2807"/>
                  </a:lnTo>
                  <a:lnTo>
                    <a:pt x="13830" y="2807"/>
                  </a:lnTo>
                  <a:lnTo>
                    <a:pt x="13830" y="0"/>
                  </a:lnTo>
                  <a:lnTo>
                    <a:pt x="7913" y="0"/>
                  </a:lnTo>
                  <a:lnTo>
                    <a:pt x="7913" y="2807"/>
                  </a:lnTo>
                  <a:lnTo>
                    <a:pt x="3564" y="2807"/>
                  </a:lnTo>
                  <a:lnTo>
                    <a:pt x="3564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8036" y="0"/>
                  </a:lnTo>
                  <a:close/>
                  <a:moveTo>
                    <a:pt x="19105" y="18871"/>
                  </a:moveTo>
                  <a:lnTo>
                    <a:pt x="2566" y="18871"/>
                  </a:lnTo>
                  <a:lnTo>
                    <a:pt x="2566" y="5536"/>
                  </a:lnTo>
                  <a:lnTo>
                    <a:pt x="19105" y="5536"/>
                  </a:lnTo>
                  <a:lnTo>
                    <a:pt x="19105" y="18871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91" name="Freeform 37"/>
            <p:cNvSpPr/>
            <p:nvPr/>
          </p:nvSpPr>
          <p:spPr>
            <a:xfrm>
              <a:off x="10561775" y="5271459"/>
              <a:ext cx="111609" cy="138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64" y="11063"/>
                  </a:moveTo>
                  <a:cubicBezTo>
                    <a:pt x="5891" y="13171"/>
                    <a:pt x="3273" y="15278"/>
                    <a:pt x="1964" y="16332"/>
                  </a:cubicBezTo>
                  <a:cubicBezTo>
                    <a:pt x="655" y="17912"/>
                    <a:pt x="0" y="19493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859"/>
                    <a:pt x="21600" y="16859"/>
                    <a:pt x="21600" y="16859"/>
                  </a:cubicBezTo>
                  <a:cubicBezTo>
                    <a:pt x="10473" y="16859"/>
                    <a:pt x="10473" y="16859"/>
                    <a:pt x="10473" y="16859"/>
                  </a:cubicBezTo>
                  <a:cubicBezTo>
                    <a:pt x="11127" y="16332"/>
                    <a:pt x="11782" y="15805"/>
                    <a:pt x="11782" y="15278"/>
                  </a:cubicBezTo>
                  <a:cubicBezTo>
                    <a:pt x="12436" y="15278"/>
                    <a:pt x="13745" y="14751"/>
                    <a:pt x="15055" y="13698"/>
                  </a:cubicBezTo>
                  <a:cubicBezTo>
                    <a:pt x="17673" y="12117"/>
                    <a:pt x="18982" y="11063"/>
                    <a:pt x="20291" y="10010"/>
                  </a:cubicBezTo>
                  <a:cubicBezTo>
                    <a:pt x="20945" y="8956"/>
                    <a:pt x="21600" y="7376"/>
                    <a:pt x="21600" y="6322"/>
                  </a:cubicBezTo>
                  <a:cubicBezTo>
                    <a:pt x="21600" y="4741"/>
                    <a:pt x="20945" y="3688"/>
                    <a:pt x="20291" y="3161"/>
                  </a:cubicBezTo>
                  <a:cubicBezTo>
                    <a:pt x="19636" y="2107"/>
                    <a:pt x="18327" y="1054"/>
                    <a:pt x="17018" y="1054"/>
                  </a:cubicBezTo>
                  <a:cubicBezTo>
                    <a:pt x="15709" y="527"/>
                    <a:pt x="13745" y="0"/>
                    <a:pt x="11127" y="0"/>
                  </a:cubicBezTo>
                  <a:cubicBezTo>
                    <a:pt x="8509" y="0"/>
                    <a:pt x="6545" y="527"/>
                    <a:pt x="5236" y="1054"/>
                  </a:cubicBezTo>
                  <a:cubicBezTo>
                    <a:pt x="3927" y="1580"/>
                    <a:pt x="2618" y="2107"/>
                    <a:pt x="1964" y="3161"/>
                  </a:cubicBezTo>
                  <a:cubicBezTo>
                    <a:pt x="1309" y="3688"/>
                    <a:pt x="655" y="5268"/>
                    <a:pt x="655" y="6849"/>
                  </a:cubicBezTo>
                  <a:cubicBezTo>
                    <a:pt x="7855" y="7376"/>
                    <a:pt x="7855" y="7376"/>
                    <a:pt x="7855" y="7376"/>
                  </a:cubicBezTo>
                  <a:cubicBezTo>
                    <a:pt x="7855" y="6322"/>
                    <a:pt x="8509" y="5268"/>
                    <a:pt x="9164" y="4741"/>
                  </a:cubicBezTo>
                  <a:cubicBezTo>
                    <a:pt x="9164" y="4215"/>
                    <a:pt x="10473" y="4215"/>
                    <a:pt x="11127" y="4215"/>
                  </a:cubicBezTo>
                  <a:cubicBezTo>
                    <a:pt x="11782" y="4215"/>
                    <a:pt x="12436" y="4215"/>
                    <a:pt x="13091" y="4741"/>
                  </a:cubicBezTo>
                  <a:cubicBezTo>
                    <a:pt x="13745" y="5268"/>
                    <a:pt x="14400" y="5795"/>
                    <a:pt x="14400" y="6322"/>
                  </a:cubicBezTo>
                  <a:cubicBezTo>
                    <a:pt x="14400" y="6849"/>
                    <a:pt x="13745" y="7376"/>
                    <a:pt x="13091" y="8429"/>
                  </a:cubicBezTo>
                  <a:cubicBezTo>
                    <a:pt x="12436" y="8956"/>
                    <a:pt x="11127" y="10010"/>
                    <a:pt x="9164" y="1106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92" name="Freeform 38"/>
            <p:cNvSpPr/>
            <p:nvPr/>
          </p:nvSpPr>
          <p:spPr>
            <a:xfrm>
              <a:off x="10686261" y="5271459"/>
              <a:ext cx="111609" cy="138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18439"/>
                  </a:moveTo>
                  <a:cubicBezTo>
                    <a:pt x="9818" y="18439"/>
                    <a:pt x="9164" y="17912"/>
                    <a:pt x="8509" y="17385"/>
                  </a:cubicBezTo>
                  <a:cubicBezTo>
                    <a:pt x="7855" y="16859"/>
                    <a:pt x="7855" y="16332"/>
                    <a:pt x="7200" y="15278"/>
                  </a:cubicBezTo>
                  <a:cubicBezTo>
                    <a:pt x="0" y="15805"/>
                    <a:pt x="0" y="15805"/>
                    <a:pt x="0" y="15805"/>
                  </a:cubicBezTo>
                  <a:cubicBezTo>
                    <a:pt x="655" y="17385"/>
                    <a:pt x="1309" y="18439"/>
                    <a:pt x="1964" y="18966"/>
                  </a:cubicBezTo>
                  <a:cubicBezTo>
                    <a:pt x="3273" y="20020"/>
                    <a:pt x="4582" y="20546"/>
                    <a:pt x="5891" y="21073"/>
                  </a:cubicBezTo>
                  <a:cubicBezTo>
                    <a:pt x="7200" y="21600"/>
                    <a:pt x="9164" y="21600"/>
                    <a:pt x="11127" y="21600"/>
                  </a:cubicBezTo>
                  <a:cubicBezTo>
                    <a:pt x="13745" y="21600"/>
                    <a:pt x="15709" y="21600"/>
                    <a:pt x="17018" y="21073"/>
                  </a:cubicBezTo>
                  <a:cubicBezTo>
                    <a:pt x="18327" y="20020"/>
                    <a:pt x="19636" y="19493"/>
                    <a:pt x="20291" y="18439"/>
                  </a:cubicBezTo>
                  <a:cubicBezTo>
                    <a:pt x="21600" y="17385"/>
                    <a:pt x="21600" y="15805"/>
                    <a:pt x="21600" y="14751"/>
                  </a:cubicBezTo>
                  <a:cubicBezTo>
                    <a:pt x="21600" y="13698"/>
                    <a:pt x="21600" y="13171"/>
                    <a:pt x="20945" y="12117"/>
                  </a:cubicBezTo>
                  <a:cubicBezTo>
                    <a:pt x="20291" y="11590"/>
                    <a:pt x="19636" y="11063"/>
                    <a:pt x="18982" y="10537"/>
                  </a:cubicBezTo>
                  <a:cubicBezTo>
                    <a:pt x="18327" y="10537"/>
                    <a:pt x="17673" y="10010"/>
                    <a:pt x="16364" y="10010"/>
                  </a:cubicBezTo>
                  <a:cubicBezTo>
                    <a:pt x="17673" y="9483"/>
                    <a:pt x="18982" y="8429"/>
                    <a:pt x="19636" y="7902"/>
                  </a:cubicBezTo>
                  <a:cubicBezTo>
                    <a:pt x="20291" y="7376"/>
                    <a:pt x="20291" y="6322"/>
                    <a:pt x="20291" y="5268"/>
                  </a:cubicBezTo>
                  <a:cubicBezTo>
                    <a:pt x="20291" y="3688"/>
                    <a:pt x="19636" y="2634"/>
                    <a:pt x="18327" y="1580"/>
                  </a:cubicBezTo>
                  <a:cubicBezTo>
                    <a:pt x="16364" y="527"/>
                    <a:pt x="14400" y="0"/>
                    <a:pt x="10473" y="0"/>
                  </a:cubicBezTo>
                  <a:cubicBezTo>
                    <a:pt x="7855" y="0"/>
                    <a:pt x="5236" y="527"/>
                    <a:pt x="3927" y="1580"/>
                  </a:cubicBezTo>
                  <a:cubicBezTo>
                    <a:pt x="1964" y="2634"/>
                    <a:pt x="1309" y="3688"/>
                    <a:pt x="655" y="5268"/>
                  </a:cubicBezTo>
                  <a:cubicBezTo>
                    <a:pt x="7200" y="6322"/>
                    <a:pt x="7200" y="6322"/>
                    <a:pt x="7200" y="6322"/>
                  </a:cubicBezTo>
                  <a:cubicBezTo>
                    <a:pt x="7855" y="5268"/>
                    <a:pt x="7855" y="4741"/>
                    <a:pt x="8509" y="4215"/>
                  </a:cubicBezTo>
                  <a:cubicBezTo>
                    <a:pt x="9164" y="3688"/>
                    <a:pt x="9818" y="3688"/>
                    <a:pt x="10473" y="3688"/>
                  </a:cubicBezTo>
                  <a:cubicBezTo>
                    <a:pt x="11127" y="3688"/>
                    <a:pt x="11782" y="3688"/>
                    <a:pt x="12436" y="4215"/>
                  </a:cubicBezTo>
                  <a:cubicBezTo>
                    <a:pt x="13091" y="4741"/>
                    <a:pt x="13091" y="5268"/>
                    <a:pt x="13091" y="5795"/>
                  </a:cubicBezTo>
                  <a:cubicBezTo>
                    <a:pt x="13091" y="6322"/>
                    <a:pt x="13091" y="6849"/>
                    <a:pt x="12436" y="7376"/>
                  </a:cubicBezTo>
                  <a:cubicBezTo>
                    <a:pt x="11782" y="7902"/>
                    <a:pt x="11127" y="8429"/>
                    <a:pt x="9818" y="8429"/>
                  </a:cubicBezTo>
                  <a:cubicBezTo>
                    <a:pt x="9818" y="8429"/>
                    <a:pt x="9164" y="8429"/>
                    <a:pt x="9164" y="8429"/>
                  </a:cubicBezTo>
                  <a:cubicBezTo>
                    <a:pt x="8509" y="12117"/>
                    <a:pt x="8509" y="12117"/>
                    <a:pt x="8509" y="12117"/>
                  </a:cubicBezTo>
                  <a:cubicBezTo>
                    <a:pt x="9818" y="12117"/>
                    <a:pt x="10473" y="12117"/>
                    <a:pt x="11127" y="12117"/>
                  </a:cubicBezTo>
                  <a:cubicBezTo>
                    <a:pt x="11782" y="12117"/>
                    <a:pt x="13091" y="12117"/>
                    <a:pt x="13745" y="12644"/>
                  </a:cubicBezTo>
                  <a:cubicBezTo>
                    <a:pt x="14400" y="13171"/>
                    <a:pt x="14400" y="14224"/>
                    <a:pt x="14400" y="15278"/>
                  </a:cubicBezTo>
                  <a:cubicBezTo>
                    <a:pt x="14400" y="15805"/>
                    <a:pt x="14400" y="16859"/>
                    <a:pt x="13745" y="17385"/>
                  </a:cubicBezTo>
                  <a:cubicBezTo>
                    <a:pt x="13091" y="17912"/>
                    <a:pt x="11782" y="18439"/>
                    <a:pt x="11127" y="1843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912050" y="2180487"/>
            <a:ext cx="534999" cy="535000"/>
            <a:chOff x="7864577" y="1611282"/>
            <a:chExt cx="433555" cy="433556"/>
          </a:xfrm>
          <a:solidFill>
            <a:schemeClr val="accent2"/>
          </a:solidFill>
        </p:grpSpPr>
        <p:sp>
          <p:nvSpPr>
            <p:cNvPr id="86" name="Freeform 153"/>
            <p:cNvSpPr/>
            <p:nvPr/>
          </p:nvSpPr>
          <p:spPr>
            <a:xfrm>
              <a:off x="8030558" y="1814466"/>
              <a:ext cx="267574" cy="230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529"/>
                  </a:moveTo>
                  <a:cubicBezTo>
                    <a:pt x="21600" y="4129"/>
                    <a:pt x="16678" y="0"/>
                    <a:pt x="10937" y="0"/>
                  </a:cubicBezTo>
                  <a:cubicBezTo>
                    <a:pt x="4922" y="0"/>
                    <a:pt x="0" y="4129"/>
                    <a:pt x="0" y="9529"/>
                  </a:cubicBezTo>
                  <a:cubicBezTo>
                    <a:pt x="0" y="14929"/>
                    <a:pt x="4922" y="19059"/>
                    <a:pt x="10937" y="19059"/>
                  </a:cubicBezTo>
                  <a:cubicBezTo>
                    <a:pt x="11757" y="19059"/>
                    <a:pt x="12851" y="19059"/>
                    <a:pt x="13671" y="18741"/>
                  </a:cubicBezTo>
                  <a:cubicBezTo>
                    <a:pt x="19959" y="21600"/>
                    <a:pt x="19959" y="21600"/>
                    <a:pt x="19959" y="21600"/>
                  </a:cubicBezTo>
                  <a:cubicBezTo>
                    <a:pt x="19139" y="15565"/>
                    <a:pt x="19139" y="15565"/>
                    <a:pt x="19139" y="15565"/>
                  </a:cubicBezTo>
                  <a:cubicBezTo>
                    <a:pt x="20780" y="13976"/>
                    <a:pt x="21600" y="11753"/>
                    <a:pt x="21600" y="952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87" name="Freeform 154"/>
            <p:cNvSpPr/>
            <p:nvPr/>
          </p:nvSpPr>
          <p:spPr>
            <a:xfrm>
              <a:off x="7864577" y="1611282"/>
              <a:ext cx="433555" cy="374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25" y="5059"/>
                  </a:moveTo>
                  <a:cubicBezTo>
                    <a:pt x="5400" y="4281"/>
                    <a:pt x="6412" y="3892"/>
                    <a:pt x="7425" y="3503"/>
                  </a:cubicBezTo>
                  <a:cubicBezTo>
                    <a:pt x="8437" y="3114"/>
                    <a:pt x="9619" y="2919"/>
                    <a:pt x="10800" y="2919"/>
                  </a:cubicBezTo>
                  <a:cubicBezTo>
                    <a:pt x="11981" y="2919"/>
                    <a:pt x="13163" y="3114"/>
                    <a:pt x="14175" y="3503"/>
                  </a:cubicBezTo>
                  <a:cubicBezTo>
                    <a:pt x="15188" y="3892"/>
                    <a:pt x="16200" y="4281"/>
                    <a:pt x="16875" y="5059"/>
                  </a:cubicBezTo>
                  <a:cubicBezTo>
                    <a:pt x="18394" y="6227"/>
                    <a:pt x="19069" y="7978"/>
                    <a:pt x="19069" y="9535"/>
                  </a:cubicBezTo>
                  <a:cubicBezTo>
                    <a:pt x="19069" y="9924"/>
                    <a:pt x="19069" y="10314"/>
                    <a:pt x="19069" y="10703"/>
                  </a:cubicBezTo>
                  <a:cubicBezTo>
                    <a:pt x="19575" y="11092"/>
                    <a:pt x="20081" y="11481"/>
                    <a:pt x="20588" y="11870"/>
                  </a:cubicBezTo>
                  <a:cubicBezTo>
                    <a:pt x="20756" y="12065"/>
                    <a:pt x="20925" y="12065"/>
                    <a:pt x="21094" y="12259"/>
                  </a:cubicBezTo>
                  <a:cubicBezTo>
                    <a:pt x="21431" y="11481"/>
                    <a:pt x="21600" y="10508"/>
                    <a:pt x="21600" y="9535"/>
                  </a:cubicBezTo>
                  <a:cubicBezTo>
                    <a:pt x="21600" y="4281"/>
                    <a:pt x="16706" y="0"/>
                    <a:pt x="10800" y="0"/>
                  </a:cubicBezTo>
                  <a:cubicBezTo>
                    <a:pt x="4894" y="0"/>
                    <a:pt x="0" y="4281"/>
                    <a:pt x="0" y="9535"/>
                  </a:cubicBezTo>
                  <a:cubicBezTo>
                    <a:pt x="0" y="11870"/>
                    <a:pt x="844" y="13816"/>
                    <a:pt x="2362" y="15568"/>
                  </a:cubicBezTo>
                  <a:cubicBezTo>
                    <a:pt x="1519" y="21600"/>
                    <a:pt x="1519" y="21600"/>
                    <a:pt x="1519" y="21600"/>
                  </a:cubicBezTo>
                  <a:cubicBezTo>
                    <a:pt x="6750" y="19265"/>
                    <a:pt x="6750" y="19265"/>
                    <a:pt x="6750" y="19265"/>
                  </a:cubicBezTo>
                  <a:cubicBezTo>
                    <a:pt x="6750" y="18681"/>
                    <a:pt x="6581" y="18097"/>
                    <a:pt x="6581" y="17514"/>
                  </a:cubicBezTo>
                  <a:cubicBezTo>
                    <a:pt x="6581" y="17124"/>
                    <a:pt x="6581" y="16541"/>
                    <a:pt x="6750" y="16151"/>
                  </a:cubicBezTo>
                  <a:cubicBezTo>
                    <a:pt x="4556" y="17124"/>
                    <a:pt x="4556" y="17124"/>
                    <a:pt x="4556" y="17124"/>
                  </a:cubicBezTo>
                  <a:cubicBezTo>
                    <a:pt x="4894" y="14400"/>
                    <a:pt x="4894" y="14400"/>
                    <a:pt x="4894" y="14400"/>
                  </a:cubicBezTo>
                  <a:cubicBezTo>
                    <a:pt x="4050" y="13427"/>
                    <a:pt x="4050" y="13427"/>
                    <a:pt x="4050" y="13427"/>
                  </a:cubicBezTo>
                  <a:cubicBezTo>
                    <a:pt x="3375" y="12649"/>
                    <a:pt x="2531" y="11286"/>
                    <a:pt x="2531" y="9535"/>
                  </a:cubicBezTo>
                  <a:cubicBezTo>
                    <a:pt x="2531" y="7978"/>
                    <a:pt x="3206" y="6227"/>
                    <a:pt x="4725" y="505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sp>
        <p:nvSpPr>
          <p:cNvPr id="66" name="文本框 65"/>
          <p:cNvSpPr txBox="1"/>
          <p:nvPr/>
        </p:nvSpPr>
        <p:spPr>
          <a:xfrm>
            <a:off x="3094351" y="3098062"/>
            <a:ext cx="1657350" cy="4001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人名合并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579603" y="3098062"/>
            <a:ext cx="1161794" cy="4001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TV</a:t>
            </a:r>
            <a:r>
              <a:rPr lang="zh-CN" altLang="en-US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筛除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3597807" y="5329780"/>
            <a:ext cx="4968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●○○○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7894903" y="5329780"/>
            <a:ext cx="4968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" dirty="0">
                <a:solidFill>
                  <a:schemeClr val="accent2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○●○○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2900494" y="3703760"/>
            <a:ext cx="2029172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在同一部电影内合并人名。如果一个人的名字是另一个人的子串，则只保留较长字符串。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7020769" y="3703760"/>
            <a:ext cx="2317559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IMDB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的数据筛除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TV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。如果一部电影在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IMDB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上被分类为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TV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或是其他非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Movie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的分类，就认为这条记录不是电影。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79E275-0BD0-D325-C23C-939191B35EEC}"/>
              </a:ext>
            </a:extLst>
          </p:cNvPr>
          <p:cNvSpPr txBox="1"/>
          <p:nvPr/>
        </p:nvSpPr>
        <p:spPr>
          <a:xfrm>
            <a:off x="2418080" y="1214944"/>
            <a:ext cx="735584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经过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ETL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，最终得到了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163250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部电影。</a:t>
            </a:r>
          </a:p>
        </p:txBody>
      </p:sp>
    </p:spTree>
    <p:extLst>
      <p:ext uri="{BB962C8B-B14F-4D97-AF65-F5344CB8AC3E}">
        <p14:creationId xmlns:p14="http://schemas.microsoft.com/office/powerpoint/2010/main" val="341283738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0524" y="402593"/>
            <a:ext cx="2232026" cy="2232026"/>
            <a:chOff x="542924" y="345443"/>
            <a:chExt cx="2232026" cy="2232026"/>
          </a:xfrm>
        </p:grpSpPr>
        <p:sp>
          <p:nvSpPr>
            <p:cNvPr id="69" name="矩形: 圆角 68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: 圆角 7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67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: 圆角 69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0800000">
            <a:off x="9344024" y="4098293"/>
            <a:ext cx="2232026" cy="2232026"/>
            <a:chOff x="542924" y="345443"/>
            <a:chExt cx="2232026" cy="2232026"/>
          </a:xfrm>
        </p:grpSpPr>
        <p:sp>
          <p:nvSpPr>
            <p:cNvPr id="75" name="矩形: 圆角 74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: 圆角 75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: 圆角 76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: 圆角 77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926182" y="1468349"/>
            <a:ext cx="4339650" cy="3511860"/>
            <a:chOff x="3933105" y="1411199"/>
            <a:chExt cx="4339650" cy="3511860"/>
          </a:xfrm>
        </p:grpSpPr>
        <p:sp>
          <p:nvSpPr>
            <p:cNvPr id="24" name="文本框 23"/>
            <p:cNvSpPr txBox="1"/>
            <p:nvPr/>
          </p:nvSpPr>
          <p:spPr>
            <a:xfrm>
              <a:off x="4215232" y="3390807"/>
              <a:ext cx="3775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R" panose="00020600040101010101" pitchFamily="18" charset="-122"/>
                  <a:sym typeface="+mn-lt"/>
                </a:rPr>
                <a:t>存储结构与优化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933105" y="4553727"/>
              <a:ext cx="4339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+mn-lt"/>
                </a:rPr>
                <a:t>关系型数据库、分布式数据库、图数据库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5002301" y="1411199"/>
              <a:ext cx="2201245" cy="221599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3800" dirty="0">
                  <a:solidFill>
                    <a:schemeClr val="accen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R" panose="00020600040101010101" pitchFamily="18" charset="-122"/>
                  <a:sym typeface="+mn-lt"/>
                </a:rPr>
                <a:t>03</a:t>
              </a:r>
              <a:endParaRPr lang="zh-CN" altLang="en-US" sz="72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074615" y="4226070"/>
              <a:ext cx="4056617" cy="120820"/>
              <a:chOff x="4062244" y="4196941"/>
              <a:chExt cx="4056617" cy="12082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4062244" y="4257351"/>
                <a:ext cx="405661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矩形: 圆角 28"/>
              <p:cNvSpPr/>
              <p:nvPr/>
            </p:nvSpPr>
            <p:spPr>
              <a:xfrm flipV="1">
                <a:off x="5751226" y="4196941"/>
                <a:ext cx="678652" cy="12082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193606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3868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rPr>
              <a:t>关系型数据库逻辑模型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6AF1570-6A96-F1E8-227E-E66C81E22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62" y="2159579"/>
            <a:ext cx="5142572" cy="37056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ABA9D8-5475-874B-E4B3-364233456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372" y="1887727"/>
            <a:ext cx="5457790" cy="441945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14FD605-1238-DB25-1E05-DE3E471F2462}"/>
              </a:ext>
            </a:extLst>
          </p:cNvPr>
          <p:cNvSpPr txBox="1"/>
          <p:nvPr/>
        </p:nvSpPr>
        <p:spPr>
          <a:xfrm>
            <a:off x="2189960" y="1389497"/>
            <a:ext cx="212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星型模型：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A46F3D-CB71-E205-E2AA-514C84D428E3}"/>
              </a:ext>
            </a:extLst>
          </p:cNvPr>
          <p:cNvSpPr txBox="1"/>
          <p:nvPr/>
        </p:nvSpPr>
        <p:spPr>
          <a:xfrm>
            <a:off x="8053493" y="1383187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E-R</a:t>
            </a:r>
            <a:r>
              <a:rPr lang="zh-CN" altLang="en-US" dirty="0"/>
              <a:t>图：</a:t>
            </a:r>
          </a:p>
        </p:txBody>
      </p:sp>
    </p:spTree>
    <p:extLst>
      <p:ext uri="{BB962C8B-B14F-4D97-AF65-F5344CB8AC3E}">
        <p14:creationId xmlns:p14="http://schemas.microsoft.com/office/powerpoint/2010/main" val="162481760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5872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rPr>
              <a:t>关系型数据库物理模型：使用</a:t>
            </a:r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rPr>
              <a:t>mysql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R" panose="00020600040101010101" pitchFamily="18" charset="-122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BBBDE86-24F7-833E-BADD-4B34C3092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696" y="1012709"/>
            <a:ext cx="8826608" cy="549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0734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rPr>
              <a:t>建立索引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74829" y="5884201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49F772D4-3510-BC3B-B3A4-19DEF1BB3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76" y="1850737"/>
            <a:ext cx="5145556" cy="18756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BF5CB6-72A8-97F1-8AD9-19F35EC2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70" y="1850737"/>
            <a:ext cx="5060302" cy="17543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2B7F0F2-7D64-9605-8287-BB8CCA0451A9}"/>
              </a:ext>
            </a:extLst>
          </p:cNvPr>
          <p:cNvSpPr txBox="1"/>
          <p:nvPr/>
        </p:nvSpPr>
        <p:spPr>
          <a:xfrm>
            <a:off x="605003" y="1309697"/>
            <a:ext cx="337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建立单一索引：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5985C20-7E8F-865A-FE62-FDC0162C9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01" y="4534194"/>
            <a:ext cx="5518154" cy="20858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FFCE696-2CF4-10EC-DDC8-3E58182CB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626" y="4570940"/>
            <a:ext cx="5161278" cy="183439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902DE11-37F6-83CF-B0C6-734929550DFF}"/>
              </a:ext>
            </a:extLst>
          </p:cNvPr>
          <p:cNvSpPr txBox="1"/>
          <p:nvPr/>
        </p:nvSpPr>
        <p:spPr>
          <a:xfrm>
            <a:off x="605003" y="4083848"/>
            <a:ext cx="337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建立组合索引：</a:t>
            </a:r>
          </a:p>
        </p:txBody>
      </p:sp>
    </p:spTree>
    <p:extLst>
      <p:ext uri="{BB962C8B-B14F-4D97-AF65-F5344CB8AC3E}">
        <p14:creationId xmlns:p14="http://schemas.microsoft.com/office/powerpoint/2010/main" val="405880176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rPr>
              <a:t>分布式存储结构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E95D41A-8169-DC7A-027E-2F5D45B64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483" y="990260"/>
            <a:ext cx="9769920" cy="57486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AEE4CC5-ABE1-DA51-D1B4-A2F5870A5F8D}"/>
              </a:ext>
            </a:extLst>
          </p:cNvPr>
          <p:cNvSpPr txBox="1"/>
          <p:nvPr/>
        </p:nvSpPr>
        <p:spPr>
          <a:xfrm>
            <a:off x="3640070" y="501878"/>
            <a:ext cx="529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</a:t>
            </a:r>
            <a:r>
              <a:rPr lang="en-US" altLang="zh-CN" dirty="0"/>
              <a:t>Hadoop</a:t>
            </a:r>
            <a:r>
              <a:rPr lang="zh-CN" altLang="en-US" dirty="0"/>
              <a:t>作为文件系统，</a:t>
            </a:r>
            <a:r>
              <a:rPr lang="en-US" altLang="zh-CN" dirty="0"/>
              <a:t>Spark</a:t>
            </a:r>
            <a:r>
              <a:rPr lang="zh-CN" altLang="en-US" dirty="0"/>
              <a:t>作为计算框架</a:t>
            </a:r>
          </a:p>
        </p:txBody>
      </p:sp>
    </p:spTree>
    <p:extLst>
      <p:ext uri="{BB962C8B-B14F-4D97-AF65-F5344CB8AC3E}">
        <p14:creationId xmlns:p14="http://schemas.microsoft.com/office/powerpoint/2010/main" val="66908911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rPr>
              <a:t>分布式存储优化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936CB8F7-6902-143A-E851-F1001D7DF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594" y="2203005"/>
            <a:ext cx="6569928" cy="15206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955E696-5B36-8B87-083E-639A6A9FD166}"/>
              </a:ext>
            </a:extLst>
          </p:cNvPr>
          <p:cNvSpPr txBox="1"/>
          <p:nvPr/>
        </p:nvSpPr>
        <p:spPr>
          <a:xfrm>
            <a:off x="2258582" y="1723719"/>
            <a:ext cx="166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Cluster</a:t>
            </a:r>
            <a:r>
              <a:rPr lang="zh-CN" altLang="en-US" dirty="0"/>
              <a:t>模式：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323E66E-F7C5-472A-0116-B02E39B72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44" y="4449394"/>
            <a:ext cx="5747045" cy="195590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B51605C-922A-B1EA-B3D3-B805542F6774}"/>
              </a:ext>
            </a:extLst>
          </p:cNvPr>
          <p:cNvSpPr txBox="1"/>
          <p:nvPr/>
        </p:nvSpPr>
        <p:spPr>
          <a:xfrm>
            <a:off x="2407594" y="3996689"/>
            <a:ext cx="129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Local</a:t>
            </a:r>
            <a:r>
              <a:rPr lang="zh-CN" altLang="en-US" dirty="0"/>
              <a:t>模式：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667FBDA9-5D9F-8C03-1CE1-659196BB9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20" y="942460"/>
            <a:ext cx="1053253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F0909"/>
                </a:solidFill>
                <a:effectLst/>
                <a:latin typeface="Arial" panose="020B0604020202020204" pitchFamily="34" charset="0"/>
                <a:ea typeface="Arail"/>
              </a:rPr>
              <a:t>大多数的Spark Job是需要Hadoop提供的完整的可扩展性来处理大数据集的。不过，有时输入数据量是非常小的。在这种情况下，为查询触发执行任务消耗的时间可能会比实际job的执行时间要多的多。对于大多数这种情况，Spark可以通过本地模式在单台机器上处理所有的任务。对于小数据集，执行时间可以明显被缩短。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07435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4103" y="221062"/>
            <a:ext cx="2232026" cy="2232026"/>
            <a:chOff x="542924" y="345443"/>
            <a:chExt cx="2232026" cy="2232026"/>
          </a:xfrm>
        </p:grpSpPr>
        <p:sp>
          <p:nvSpPr>
            <p:cNvPr id="69" name="矩形: 圆角 68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: 圆角 7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67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: 圆角 69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0800000">
            <a:off x="9865571" y="4587904"/>
            <a:ext cx="2232026" cy="2232026"/>
            <a:chOff x="542924" y="345443"/>
            <a:chExt cx="2232026" cy="2232026"/>
          </a:xfrm>
        </p:grpSpPr>
        <p:sp>
          <p:nvSpPr>
            <p:cNvPr id="75" name="矩形: 圆角 74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: 圆角 75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: 圆角 76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: 圆角 77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181600" y="1226539"/>
            <a:ext cx="1828800" cy="1219987"/>
            <a:chOff x="5181600" y="1503240"/>
            <a:chExt cx="1828800" cy="1219987"/>
          </a:xfrm>
        </p:grpSpPr>
        <p:sp>
          <p:nvSpPr>
            <p:cNvPr id="23" name="文本框 22"/>
            <p:cNvSpPr txBox="1"/>
            <p:nvPr/>
          </p:nvSpPr>
          <p:spPr>
            <a:xfrm>
              <a:off x="5181600" y="1503240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accent1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目 录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181600" y="2384673"/>
              <a:ext cx="1828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b="1" dirty="0">
                  <a:solidFill>
                    <a:schemeClr val="accent2">
                      <a:lumMod val="7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CONTENTS</a:t>
              </a:r>
              <a:endParaRPr lang="zh-CN" altLang="en-US" sz="1600" b="1" dirty="0">
                <a:solidFill>
                  <a:schemeClr val="accent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988820" y="2711768"/>
            <a:ext cx="3488746" cy="650214"/>
            <a:chOff x="2084412" y="3103893"/>
            <a:chExt cx="3488746" cy="650214"/>
          </a:xfrm>
        </p:grpSpPr>
        <p:sp>
          <p:nvSpPr>
            <p:cNvPr id="146" name="矩形 145"/>
            <p:cNvSpPr/>
            <p:nvPr/>
          </p:nvSpPr>
          <p:spPr bwMode="auto">
            <a:xfrm>
              <a:off x="2937952" y="3185133"/>
              <a:ext cx="263520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数据获取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084412" y="3103893"/>
              <a:ext cx="650214" cy="650214"/>
              <a:chOff x="2084412" y="3103893"/>
              <a:chExt cx="650214" cy="650214"/>
            </a:xfrm>
          </p:grpSpPr>
          <p:sp>
            <p:nvSpPr>
              <p:cNvPr id="132" name="椭圆 131"/>
              <p:cNvSpPr/>
              <p:nvPr/>
            </p:nvSpPr>
            <p:spPr>
              <a:xfrm>
                <a:off x="2084412" y="3103893"/>
                <a:ext cx="650214" cy="65021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48" name="矩形 147"/>
              <p:cNvSpPr/>
              <p:nvPr/>
            </p:nvSpPr>
            <p:spPr bwMode="auto">
              <a:xfrm>
                <a:off x="2106263" y="3226872"/>
                <a:ext cx="6112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>
                    <a:solidFill>
                      <a:schemeClr val="bg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01</a:t>
                </a:r>
                <a:endParaRPr lang="zh-CN" altLang="en-US" sz="2200" b="1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p:grpSp>
      </p:grpSp>
      <p:grpSp>
        <p:nvGrpSpPr>
          <p:cNvPr id="198" name="组合 197"/>
          <p:cNvGrpSpPr/>
          <p:nvPr/>
        </p:nvGrpSpPr>
        <p:grpSpPr>
          <a:xfrm>
            <a:off x="7010400" y="2711768"/>
            <a:ext cx="3447683" cy="650214"/>
            <a:chOff x="2084412" y="3103893"/>
            <a:chExt cx="3447683" cy="650214"/>
          </a:xfrm>
        </p:grpSpPr>
        <p:sp>
          <p:nvSpPr>
            <p:cNvPr id="203" name="矩形 202"/>
            <p:cNvSpPr/>
            <p:nvPr/>
          </p:nvSpPr>
          <p:spPr bwMode="auto">
            <a:xfrm>
              <a:off x="2896889" y="3182778"/>
              <a:ext cx="263520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ETL</a:t>
              </a:r>
              <a:endPara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endParaRPr>
            </a:p>
          </p:txBody>
        </p:sp>
        <p:grpSp>
          <p:nvGrpSpPr>
            <p:cNvPr id="200" name="组合 199"/>
            <p:cNvGrpSpPr/>
            <p:nvPr/>
          </p:nvGrpSpPr>
          <p:grpSpPr>
            <a:xfrm>
              <a:off x="2084412" y="3103893"/>
              <a:ext cx="650214" cy="650214"/>
              <a:chOff x="2084412" y="3103893"/>
              <a:chExt cx="650214" cy="650214"/>
            </a:xfrm>
          </p:grpSpPr>
          <p:sp>
            <p:nvSpPr>
              <p:cNvPr id="201" name="椭圆 200"/>
              <p:cNvSpPr/>
              <p:nvPr/>
            </p:nvSpPr>
            <p:spPr>
              <a:xfrm>
                <a:off x="2084412" y="3103893"/>
                <a:ext cx="650214" cy="65021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02" name="矩形 201"/>
              <p:cNvSpPr/>
              <p:nvPr/>
            </p:nvSpPr>
            <p:spPr bwMode="auto">
              <a:xfrm>
                <a:off x="2106263" y="3226872"/>
                <a:ext cx="6112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>
                    <a:solidFill>
                      <a:schemeClr val="bg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02</a:t>
                </a:r>
                <a:endParaRPr lang="zh-CN" altLang="en-US" sz="2200" b="1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p:grpSp>
      </p:grpSp>
      <p:grpSp>
        <p:nvGrpSpPr>
          <p:cNvPr id="205" name="组合 204"/>
          <p:cNvGrpSpPr/>
          <p:nvPr/>
        </p:nvGrpSpPr>
        <p:grpSpPr>
          <a:xfrm>
            <a:off x="1988820" y="3897341"/>
            <a:ext cx="3371806" cy="650214"/>
            <a:chOff x="2084412" y="3103893"/>
            <a:chExt cx="3371806" cy="650214"/>
          </a:xfrm>
        </p:grpSpPr>
        <p:sp>
          <p:nvSpPr>
            <p:cNvPr id="210" name="矩形 209"/>
            <p:cNvSpPr/>
            <p:nvPr/>
          </p:nvSpPr>
          <p:spPr bwMode="auto">
            <a:xfrm>
              <a:off x="2821012" y="3165316"/>
              <a:ext cx="263520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存储结构与优化</a:t>
              </a:r>
            </a:p>
          </p:txBody>
        </p:sp>
        <p:grpSp>
          <p:nvGrpSpPr>
            <p:cNvPr id="207" name="组合 206"/>
            <p:cNvGrpSpPr/>
            <p:nvPr/>
          </p:nvGrpSpPr>
          <p:grpSpPr>
            <a:xfrm>
              <a:off x="2084412" y="3103893"/>
              <a:ext cx="650214" cy="650214"/>
              <a:chOff x="2084412" y="3103893"/>
              <a:chExt cx="650214" cy="650214"/>
            </a:xfrm>
          </p:grpSpPr>
          <p:sp>
            <p:nvSpPr>
              <p:cNvPr id="208" name="椭圆 207"/>
              <p:cNvSpPr/>
              <p:nvPr/>
            </p:nvSpPr>
            <p:spPr>
              <a:xfrm>
                <a:off x="2084412" y="3103893"/>
                <a:ext cx="650214" cy="65021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09" name="矩形 208"/>
              <p:cNvSpPr/>
              <p:nvPr/>
            </p:nvSpPr>
            <p:spPr bwMode="auto">
              <a:xfrm>
                <a:off x="2106263" y="3226872"/>
                <a:ext cx="6112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>
                    <a:solidFill>
                      <a:schemeClr val="bg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03</a:t>
                </a:r>
                <a:endParaRPr lang="zh-CN" altLang="en-US" sz="2200" b="1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p:grpSp>
      </p:grpSp>
      <p:grpSp>
        <p:nvGrpSpPr>
          <p:cNvPr id="212" name="组合 211"/>
          <p:cNvGrpSpPr/>
          <p:nvPr/>
        </p:nvGrpSpPr>
        <p:grpSpPr>
          <a:xfrm>
            <a:off x="7010400" y="3897341"/>
            <a:ext cx="4260780" cy="650214"/>
            <a:chOff x="2084412" y="3103893"/>
            <a:chExt cx="4260780" cy="650214"/>
          </a:xfrm>
        </p:grpSpPr>
        <p:sp>
          <p:nvSpPr>
            <p:cNvPr id="217" name="矩形 216"/>
            <p:cNvSpPr/>
            <p:nvPr/>
          </p:nvSpPr>
          <p:spPr bwMode="auto">
            <a:xfrm>
              <a:off x="2848963" y="3182778"/>
              <a:ext cx="349622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数据治理</a:t>
              </a:r>
            </a:p>
          </p:txBody>
        </p:sp>
        <p:grpSp>
          <p:nvGrpSpPr>
            <p:cNvPr id="214" name="组合 213"/>
            <p:cNvGrpSpPr/>
            <p:nvPr/>
          </p:nvGrpSpPr>
          <p:grpSpPr>
            <a:xfrm>
              <a:off x="2084412" y="3103893"/>
              <a:ext cx="650214" cy="650214"/>
              <a:chOff x="2084412" y="3103893"/>
              <a:chExt cx="650214" cy="650214"/>
            </a:xfrm>
          </p:grpSpPr>
          <p:sp>
            <p:nvSpPr>
              <p:cNvPr id="215" name="椭圆 214"/>
              <p:cNvSpPr/>
              <p:nvPr/>
            </p:nvSpPr>
            <p:spPr>
              <a:xfrm>
                <a:off x="2084412" y="3103893"/>
                <a:ext cx="650214" cy="65021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6" name="矩形 215"/>
              <p:cNvSpPr/>
              <p:nvPr/>
            </p:nvSpPr>
            <p:spPr bwMode="auto">
              <a:xfrm>
                <a:off x="2106263" y="3226872"/>
                <a:ext cx="6112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>
                    <a:solidFill>
                      <a:schemeClr val="bg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04</a:t>
                </a:r>
                <a:endParaRPr lang="zh-CN" altLang="en-US" sz="2200" b="1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8858905-2518-D802-71B2-74BD6B7A65C6}"/>
              </a:ext>
            </a:extLst>
          </p:cNvPr>
          <p:cNvGrpSpPr/>
          <p:nvPr/>
        </p:nvGrpSpPr>
        <p:grpSpPr>
          <a:xfrm>
            <a:off x="4159963" y="5014061"/>
            <a:ext cx="4260780" cy="650214"/>
            <a:chOff x="2084412" y="3103893"/>
            <a:chExt cx="4260780" cy="65021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FE8107C-BEE4-35E6-F1B8-B4E8583E2311}"/>
                </a:ext>
              </a:extLst>
            </p:cNvPr>
            <p:cNvSpPr/>
            <p:nvPr/>
          </p:nvSpPr>
          <p:spPr bwMode="auto">
            <a:xfrm>
              <a:off x="2848963" y="3182778"/>
              <a:ext cx="349622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前端项目演示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71C8142-1E02-188F-D2A0-25856D829870}"/>
                </a:ext>
              </a:extLst>
            </p:cNvPr>
            <p:cNvGrpSpPr/>
            <p:nvPr/>
          </p:nvGrpSpPr>
          <p:grpSpPr>
            <a:xfrm>
              <a:off x="2084412" y="3103893"/>
              <a:ext cx="650214" cy="650214"/>
              <a:chOff x="2084412" y="3103893"/>
              <a:chExt cx="650214" cy="650214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10A28844-692B-9DF2-943F-767AC54028BF}"/>
                  </a:ext>
                </a:extLst>
              </p:cNvPr>
              <p:cNvSpPr/>
              <p:nvPr/>
            </p:nvSpPr>
            <p:spPr>
              <a:xfrm>
                <a:off x="2084412" y="3103893"/>
                <a:ext cx="650214" cy="65021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4C670A5-9C51-5B8E-A429-B283F9A139A7}"/>
                  </a:ext>
                </a:extLst>
              </p:cNvPr>
              <p:cNvSpPr/>
              <p:nvPr/>
            </p:nvSpPr>
            <p:spPr bwMode="auto">
              <a:xfrm>
                <a:off x="2106263" y="3226872"/>
                <a:ext cx="6112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>
                    <a:solidFill>
                      <a:schemeClr val="bg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05</a:t>
                </a:r>
                <a:endParaRPr lang="zh-CN" altLang="en-US" sz="2200" b="1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rPr>
              <a:t>分布式存储优化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E20A216-19BB-29C2-6589-A65734C8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36" y="1354883"/>
            <a:ext cx="5740695" cy="19622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FD7C5D-5451-3CD0-F95E-E2728DB12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31" y="3540867"/>
            <a:ext cx="5759746" cy="2552831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3DB2D863-0A74-1AFF-0098-4998C5746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1631" y="2844224"/>
            <a:ext cx="468376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SF UI Text"/>
              </a:rPr>
              <a:t>最初我们的分布式文件型数据库使用csv格式存储文件，直接将关系型数据库的表导出为csv格式传递到hdfs中。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4D4D4D"/>
              </a:solidFill>
              <a:effectLst/>
              <a:latin typeface="Arial" panose="020B0604020202020204" pitchFamily="34" charset="0"/>
              <a:ea typeface="SF UI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SF UI Text"/>
              </a:rPr>
              <a:t>现更换文件存储类型，将csv文件转化为parquet文件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SF UI Text"/>
              </a:rPr>
              <a:t>，这是一种列式存储文件，能够有效减少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SF UI Text"/>
              </a:rPr>
              <a:t>I/O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SF UI Text"/>
              </a:rPr>
              <a:t>开销。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99392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5093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rPr>
              <a:t>图数据库存储结构：采用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rPr>
              <a:t>neo4j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R" panose="00020600040101010101" pitchFamily="18" charset="-122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974A6060-39E4-E703-1A08-1FB8B1A9A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14" y="1438419"/>
            <a:ext cx="5056452" cy="44268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E736BD-C5DA-24A9-4234-05D7F6FAC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516" y="3197013"/>
            <a:ext cx="4709752" cy="35391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11DE3B-48B9-0D2C-810E-30CE9817D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30" y="270725"/>
            <a:ext cx="4608152" cy="292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79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rPr>
              <a:t>图数据库存储优化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3AA7341-0E9D-6E7E-2BA5-42C89CDA3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89" y="2337238"/>
            <a:ext cx="4801962" cy="36327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A8229B-36F3-1632-3519-F0AB02F11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70" y="2684353"/>
            <a:ext cx="6712470" cy="236050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CF1F9B5-D673-7586-D740-0C6CAEA481CA}"/>
              </a:ext>
            </a:extLst>
          </p:cNvPr>
          <p:cNvSpPr txBox="1"/>
          <p:nvPr/>
        </p:nvSpPr>
        <p:spPr>
          <a:xfrm>
            <a:off x="1144693" y="1278867"/>
            <a:ext cx="9272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2D3B45"/>
                </a:solidFill>
                <a:effectLst/>
                <a:latin typeface="Lato" panose="020F0502020204030203" pitchFamily="34" charset="0"/>
              </a:rPr>
              <a:t>如果要拍一部</a:t>
            </a:r>
            <a:r>
              <a:rPr lang="en-US" altLang="zh-CN" b="0" i="0" dirty="0">
                <a:solidFill>
                  <a:srgbClr val="2D3B45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zh-CN" altLang="en-US" b="0" i="0" dirty="0">
                <a:solidFill>
                  <a:srgbClr val="2D3B45"/>
                </a:solidFill>
                <a:effectLst/>
                <a:latin typeface="Lato" panose="020F0502020204030203" pitchFamily="34" charset="0"/>
              </a:rPr>
              <a:t>类型的电影，最受关注（评论最多）的演员组合（</a:t>
            </a:r>
            <a:r>
              <a:rPr lang="en-US" altLang="zh-CN" b="0" i="0" dirty="0">
                <a:solidFill>
                  <a:srgbClr val="2D3B45"/>
                </a:solidFill>
                <a:effectLst/>
                <a:latin typeface="Lato" panose="020F0502020204030203" pitchFamily="34" charset="0"/>
              </a:rPr>
              <a:t>2</a:t>
            </a:r>
            <a:r>
              <a:rPr lang="zh-CN" altLang="en-US" b="0" i="0" dirty="0">
                <a:solidFill>
                  <a:srgbClr val="2D3B45"/>
                </a:solidFill>
                <a:effectLst/>
                <a:latin typeface="Lato" panose="020F0502020204030203" pitchFamily="34" charset="0"/>
              </a:rPr>
              <a:t>人，</a:t>
            </a:r>
            <a:r>
              <a:rPr lang="en-US" altLang="zh-CN" b="0" i="0" dirty="0">
                <a:solidFill>
                  <a:srgbClr val="2D3B45"/>
                </a:solidFill>
                <a:effectLst/>
                <a:latin typeface="Lato" panose="020F0502020204030203" pitchFamily="34" charset="0"/>
              </a:rPr>
              <a:t>3</a:t>
            </a:r>
            <a:r>
              <a:rPr lang="zh-CN" altLang="en-US" b="0" i="0" dirty="0">
                <a:solidFill>
                  <a:srgbClr val="2D3B45"/>
                </a:solidFill>
                <a:effectLst/>
                <a:latin typeface="Lato" panose="020F0502020204030203" pitchFamily="34" charset="0"/>
              </a:rPr>
              <a:t>人等）是什么？</a:t>
            </a:r>
            <a:endParaRPr lang="en-US" altLang="zh-CN" b="0" i="0" dirty="0">
              <a:solidFill>
                <a:srgbClr val="2D3B45"/>
              </a:solidFill>
              <a:effectLst/>
              <a:latin typeface="Lato" panose="020F0502020204030203" pitchFamily="34" charset="0"/>
            </a:endParaRPr>
          </a:p>
          <a:p>
            <a:r>
              <a:rPr lang="zh-CN" altLang="en-US" dirty="0"/>
              <a:t>建立</a:t>
            </a:r>
            <a:r>
              <a:rPr lang="en-US" altLang="zh-CN" dirty="0"/>
              <a:t>Actor</a:t>
            </a:r>
            <a:r>
              <a:rPr lang="zh-CN" altLang="en-US" dirty="0"/>
              <a:t>结点与</a:t>
            </a:r>
            <a:r>
              <a:rPr lang="en-US" altLang="zh-CN" dirty="0"/>
              <a:t>Genre</a:t>
            </a:r>
            <a:r>
              <a:rPr lang="zh-CN" altLang="en-US" dirty="0"/>
              <a:t>结点之间的边。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519152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rPr>
              <a:t>图数据库存储优化：建立索引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578774D-9125-EC7C-D35C-67398C49D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72" y="2462069"/>
            <a:ext cx="5525960" cy="34558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6BD257-81A7-48AF-73FF-43834A8AD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618" y="2396016"/>
            <a:ext cx="6064562" cy="35879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C4F9C75-2A75-8B0D-A57A-F54051E39EFD}"/>
              </a:ext>
            </a:extLst>
          </p:cNvPr>
          <p:cNvSpPr txBox="1"/>
          <p:nvPr/>
        </p:nvSpPr>
        <p:spPr>
          <a:xfrm>
            <a:off x="601375" y="1841067"/>
            <a:ext cx="485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Movie</a:t>
            </a:r>
            <a:r>
              <a:rPr lang="zh-CN" altLang="en-US" dirty="0"/>
              <a:t>结点的</a:t>
            </a:r>
            <a:r>
              <a:rPr lang="en-US" altLang="zh-CN" dirty="0"/>
              <a:t>score</a:t>
            </a:r>
            <a:r>
              <a:rPr lang="zh-CN" altLang="en-US" dirty="0"/>
              <a:t>字段上建立索引</a:t>
            </a:r>
          </a:p>
        </p:txBody>
      </p:sp>
    </p:spTree>
    <p:extLst>
      <p:ext uri="{BB962C8B-B14F-4D97-AF65-F5344CB8AC3E}">
        <p14:creationId xmlns:p14="http://schemas.microsoft.com/office/powerpoint/2010/main" val="403008896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0524" y="402593"/>
            <a:ext cx="2232026" cy="2232026"/>
            <a:chOff x="542924" y="345443"/>
            <a:chExt cx="2232026" cy="2232026"/>
          </a:xfrm>
        </p:grpSpPr>
        <p:sp>
          <p:nvSpPr>
            <p:cNvPr id="69" name="矩形: 圆角 68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: 圆角 7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67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: 圆角 69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0800000">
            <a:off x="9344024" y="4098293"/>
            <a:ext cx="2232026" cy="2232026"/>
            <a:chOff x="542924" y="345443"/>
            <a:chExt cx="2232026" cy="2232026"/>
          </a:xfrm>
        </p:grpSpPr>
        <p:sp>
          <p:nvSpPr>
            <p:cNvPr id="75" name="矩形: 圆角 74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: 圆角 75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: 圆角 76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: 圆角 77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067692" y="1468349"/>
            <a:ext cx="4056617" cy="3511860"/>
            <a:chOff x="4074615" y="1411199"/>
            <a:chExt cx="4056617" cy="3511860"/>
          </a:xfrm>
        </p:grpSpPr>
        <p:sp>
          <p:nvSpPr>
            <p:cNvPr id="24" name="文本框 23"/>
            <p:cNvSpPr txBox="1"/>
            <p:nvPr/>
          </p:nvSpPr>
          <p:spPr>
            <a:xfrm>
              <a:off x="4943793" y="3390807"/>
              <a:ext cx="231826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R" panose="00020600040101010101" pitchFamily="18" charset="-122"/>
                  <a:sym typeface="+mn-lt"/>
                </a:rPr>
                <a:t>数据治理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971850" y="4553727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+mn-lt"/>
                </a:rPr>
                <a:t>数据质量、数据血缘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4973448" y="1411199"/>
              <a:ext cx="2258952" cy="221599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3800" dirty="0">
                  <a:solidFill>
                    <a:schemeClr val="accen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R" panose="00020600040101010101" pitchFamily="18" charset="-122"/>
                  <a:sym typeface="+mn-lt"/>
                </a:rPr>
                <a:t>04</a:t>
              </a:r>
              <a:endParaRPr lang="zh-CN" altLang="en-US" sz="72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074615" y="4226070"/>
              <a:ext cx="4056617" cy="120820"/>
              <a:chOff x="4062244" y="4196941"/>
              <a:chExt cx="4056617" cy="12082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4062244" y="4257351"/>
                <a:ext cx="405661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矩形: 圆角 28"/>
              <p:cNvSpPr/>
              <p:nvPr/>
            </p:nvSpPr>
            <p:spPr>
              <a:xfrm flipV="1">
                <a:off x="5751226" y="4196941"/>
                <a:ext cx="678652" cy="12082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742844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rPr>
              <a:t>数据质量：数据完整性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Freeform 97">
            <a:extLst>
              <a:ext uri="{FF2B5EF4-FFF2-40B4-BE49-F238E27FC236}">
                <a16:creationId xmlns:a16="http://schemas.microsoft.com/office/drawing/2014/main" id="{CAEE4B40-AF93-E894-7B6E-EDC18F382E12}"/>
              </a:ext>
            </a:extLst>
          </p:cNvPr>
          <p:cNvSpPr/>
          <p:nvPr/>
        </p:nvSpPr>
        <p:spPr>
          <a:xfrm>
            <a:off x="6496412" y="3994397"/>
            <a:ext cx="354202" cy="353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94" y="0"/>
                  <a:pt x="0" y="4894"/>
                  <a:pt x="0" y="10800"/>
                </a:cubicBezTo>
                <a:cubicBezTo>
                  <a:pt x="0" y="16706"/>
                  <a:pt x="4894" y="21600"/>
                  <a:pt x="10800" y="21600"/>
                </a:cubicBezTo>
                <a:cubicBezTo>
                  <a:pt x="16706" y="21600"/>
                  <a:pt x="21600" y="16706"/>
                  <a:pt x="21600" y="10800"/>
                </a:cubicBezTo>
                <a:cubicBezTo>
                  <a:pt x="21600" y="4894"/>
                  <a:pt x="16706" y="0"/>
                  <a:pt x="10800" y="0"/>
                </a:cubicBezTo>
                <a:close/>
                <a:moveTo>
                  <a:pt x="4219" y="13331"/>
                </a:moveTo>
                <a:cubicBezTo>
                  <a:pt x="2869" y="13331"/>
                  <a:pt x="1687" y="12150"/>
                  <a:pt x="1687" y="10800"/>
                </a:cubicBezTo>
                <a:cubicBezTo>
                  <a:pt x="1687" y="9450"/>
                  <a:pt x="2869" y="8269"/>
                  <a:pt x="4219" y="8269"/>
                </a:cubicBezTo>
                <a:cubicBezTo>
                  <a:pt x="5569" y="8269"/>
                  <a:pt x="6750" y="9450"/>
                  <a:pt x="6750" y="10800"/>
                </a:cubicBezTo>
                <a:cubicBezTo>
                  <a:pt x="6750" y="12150"/>
                  <a:pt x="5569" y="13331"/>
                  <a:pt x="4219" y="13331"/>
                </a:cubicBezTo>
                <a:close/>
                <a:moveTo>
                  <a:pt x="10800" y="19913"/>
                </a:moveTo>
                <a:cubicBezTo>
                  <a:pt x="9450" y="19913"/>
                  <a:pt x="8269" y="18900"/>
                  <a:pt x="8269" y="17381"/>
                </a:cubicBezTo>
                <a:cubicBezTo>
                  <a:pt x="8269" y="16031"/>
                  <a:pt x="9450" y="15019"/>
                  <a:pt x="10800" y="15019"/>
                </a:cubicBezTo>
                <a:cubicBezTo>
                  <a:pt x="12150" y="15019"/>
                  <a:pt x="13331" y="16031"/>
                  <a:pt x="13331" y="17381"/>
                </a:cubicBezTo>
                <a:cubicBezTo>
                  <a:pt x="13331" y="18900"/>
                  <a:pt x="12150" y="19913"/>
                  <a:pt x="10800" y="19913"/>
                </a:cubicBezTo>
                <a:close/>
                <a:moveTo>
                  <a:pt x="9112" y="10800"/>
                </a:moveTo>
                <a:cubicBezTo>
                  <a:pt x="9112" y="9956"/>
                  <a:pt x="9956" y="9112"/>
                  <a:pt x="10800" y="9112"/>
                </a:cubicBezTo>
                <a:cubicBezTo>
                  <a:pt x="11644" y="9112"/>
                  <a:pt x="12488" y="9956"/>
                  <a:pt x="12488" y="10800"/>
                </a:cubicBezTo>
                <a:cubicBezTo>
                  <a:pt x="12488" y="11644"/>
                  <a:pt x="11644" y="12488"/>
                  <a:pt x="10800" y="12488"/>
                </a:cubicBezTo>
                <a:cubicBezTo>
                  <a:pt x="9956" y="12488"/>
                  <a:pt x="9112" y="11644"/>
                  <a:pt x="9112" y="10800"/>
                </a:cubicBezTo>
                <a:close/>
                <a:moveTo>
                  <a:pt x="10800" y="6750"/>
                </a:moveTo>
                <a:cubicBezTo>
                  <a:pt x="9450" y="6750"/>
                  <a:pt x="8269" y="5569"/>
                  <a:pt x="8269" y="4219"/>
                </a:cubicBezTo>
                <a:cubicBezTo>
                  <a:pt x="8269" y="2869"/>
                  <a:pt x="9450" y="1687"/>
                  <a:pt x="10800" y="1687"/>
                </a:cubicBezTo>
                <a:cubicBezTo>
                  <a:pt x="12150" y="1687"/>
                  <a:pt x="13331" y="2869"/>
                  <a:pt x="13331" y="4219"/>
                </a:cubicBezTo>
                <a:cubicBezTo>
                  <a:pt x="13331" y="5569"/>
                  <a:pt x="12150" y="6750"/>
                  <a:pt x="10800" y="6750"/>
                </a:cubicBezTo>
                <a:close/>
                <a:moveTo>
                  <a:pt x="17381" y="13331"/>
                </a:moveTo>
                <a:cubicBezTo>
                  <a:pt x="16031" y="13331"/>
                  <a:pt x="15019" y="12319"/>
                  <a:pt x="15019" y="10800"/>
                </a:cubicBezTo>
                <a:cubicBezTo>
                  <a:pt x="15019" y="9450"/>
                  <a:pt x="16031" y="8437"/>
                  <a:pt x="17381" y="8437"/>
                </a:cubicBezTo>
                <a:cubicBezTo>
                  <a:pt x="18731" y="8437"/>
                  <a:pt x="19913" y="9450"/>
                  <a:pt x="19913" y="10800"/>
                </a:cubicBezTo>
                <a:cubicBezTo>
                  <a:pt x="19913" y="12319"/>
                  <a:pt x="18731" y="13331"/>
                  <a:pt x="17381" y="1333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9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" name="Freeform 143">
            <a:extLst>
              <a:ext uri="{FF2B5EF4-FFF2-40B4-BE49-F238E27FC236}">
                <a16:creationId xmlns:a16="http://schemas.microsoft.com/office/drawing/2014/main" id="{944C86C3-2F8E-8FFD-2448-C34022937892}"/>
              </a:ext>
            </a:extLst>
          </p:cNvPr>
          <p:cNvSpPr/>
          <p:nvPr/>
        </p:nvSpPr>
        <p:spPr>
          <a:xfrm>
            <a:off x="6496412" y="1935135"/>
            <a:ext cx="354202" cy="243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25" y="6382"/>
                </a:moveTo>
                <a:cubicBezTo>
                  <a:pt x="17550" y="2700"/>
                  <a:pt x="15356" y="0"/>
                  <a:pt x="12656" y="0"/>
                </a:cubicBezTo>
                <a:cubicBezTo>
                  <a:pt x="10631" y="0"/>
                  <a:pt x="8775" y="1473"/>
                  <a:pt x="7762" y="3682"/>
                </a:cubicBezTo>
                <a:cubicBezTo>
                  <a:pt x="7256" y="3191"/>
                  <a:pt x="6412" y="2700"/>
                  <a:pt x="5737" y="2700"/>
                </a:cubicBezTo>
                <a:cubicBezTo>
                  <a:pt x="4050" y="2700"/>
                  <a:pt x="2531" y="4909"/>
                  <a:pt x="2531" y="7364"/>
                </a:cubicBezTo>
                <a:cubicBezTo>
                  <a:pt x="2531" y="7855"/>
                  <a:pt x="2700" y="8345"/>
                  <a:pt x="2700" y="8591"/>
                </a:cubicBezTo>
                <a:cubicBezTo>
                  <a:pt x="1181" y="9818"/>
                  <a:pt x="0" y="12027"/>
                  <a:pt x="0" y="14973"/>
                </a:cubicBezTo>
                <a:cubicBezTo>
                  <a:pt x="0" y="18655"/>
                  <a:pt x="2025" y="21600"/>
                  <a:pt x="4556" y="21600"/>
                </a:cubicBezTo>
                <a:cubicBezTo>
                  <a:pt x="16200" y="21600"/>
                  <a:pt x="16200" y="21600"/>
                  <a:pt x="16200" y="21600"/>
                </a:cubicBezTo>
                <a:cubicBezTo>
                  <a:pt x="19238" y="21600"/>
                  <a:pt x="21600" y="18164"/>
                  <a:pt x="21600" y="13745"/>
                </a:cubicBezTo>
                <a:cubicBezTo>
                  <a:pt x="21600" y="10309"/>
                  <a:pt x="20250" y="7364"/>
                  <a:pt x="18225" y="6382"/>
                </a:cubicBezTo>
                <a:close/>
                <a:moveTo>
                  <a:pt x="9956" y="16691"/>
                </a:moveTo>
                <a:cubicBezTo>
                  <a:pt x="8606" y="14973"/>
                  <a:pt x="8606" y="14973"/>
                  <a:pt x="8606" y="14973"/>
                </a:cubicBezTo>
                <a:cubicBezTo>
                  <a:pt x="8606" y="14973"/>
                  <a:pt x="8606" y="14973"/>
                  <a:pt x="8606" y="14973"/>
                </a:cubicBezTo>
                <a:cubicBezTo>
                  <a:pt x="6919" y="12273"/>
                  <a:pt x="6919" y="12273"/>
                  <a:pt x="6919" y="12273"/>
                </a:cubicBezTo>
                <a:cubicBezTo>
                  <a:pt x="8100" y="10555"/>
                  <a:pt x="8100" y="10555"/>
                  <a:pt x="8100" y="10555"/>
                </a:cubicBezTo>
                <a:cubicBezTo>
                  <a:pt x="9956" y="13009"/>
                  <a:pt x="9956" y="13009"/>
                  <a:pt x="9956" y="13009"/>
                </a:cubicBezTo>
                <a:cubicBezTo>
                  <a:pt x="13500" y="7855"/>
                  <a:pt x="13500" y="7855"/>
                  <a:pt x="13500" y="7855"/>
                </a:cubicBezTo>
                <a:cubicBezTo>
                  <a:pt x="14681" y="9573"/>
                  <a:pt x="14681" y="9573"/>
                  <a:pt x="14681" y="9573"/>
                </a:cubicBezTo>
                <a:lnTo>
                  <a:pt x="9956" y="1669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9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AF3C7C7-5DD0-EFBF-FD77-5C17F8AD59B0}"/>
              </a:ext>
            </a:extLst>
          </p:cNvPr>
          <p:cNvGrpSpPr/>
          <p:nvPr/>
        </p:nvGrpSpPr>
        <p:grpSpPr>
          <a:xfrm>
            <a:off x="6496583" y="2920512"/>
            <a:ext cx="354031" cy="354031"/>
            <a:chOff x="14611" y="3438"/>
            <a:chExt cx="436" cy="436"/>
          </a:xfrm>
          <a:solidFill>
            <a:schemeClr val="accent2"/>
          </a:solidFill>
        </p:grpSpPr>
        <p:sp>
          <p:nvSpPr>
            <p:cNvPr id="24" name="Freeform 153">
              <a:extLst>
                <a:ext uri="{FF2B5EF4-FFF2-40B4-BE49-F238E27FC236}">
                  <a16:creationId xmlns:a16="http://schemas.microsoft.com/office/drawing/2014/main" id="{A43E026F-681B-1514-7B10-EA67C6C63B04}"/>
                </a:ext>
              </a:extLst>
            </p:cNvPr>
            <p:cNvSpPr/>
            <p:nvPr/>
          </p:nvSpPr>
          <p:spPr>
            <a:xfrm>
              <a:off x="14778" y="3642"/>
              <a:ext cx="269" cy="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529"/>
                  </a:moveTo>
                  <a:cubicBezTo>
                    <a:pt x="21600" y="4129"/>
                    <a:pt x="16678" y="0"/>
                    <a:pt x="10937" y="0"/>
                  </a:cubicBezTo>
                  <a:cubicBezTo>
                    <a:pt x="4922" y="0"/>
                    <a:pt x="0" y="4129"/>
                    <a:pt x="0" y="9529"/>
                  </a:cubicBezTo>
                  <a:cubicBezTo>
                    <a:pt x="0" y="14929"/>
                    <a:pt x="4922" y="19059"/>
                    <a:pt x="10937" y="19059"/>
                  </a:cubicBezTo>
                  <a:cubicBezTo>
                    <a:pt x="11757" y="19059"/>
                    <a:pt x="12851" y="19059"/>
                    <a:pt x="13671" y="18741"/>
                  </a:cubicBezTo>
                  <a:cubicBezTo>
                    <a:pt x="19959" y="21600"/>
                    <a:pt x="19959" y="21600"/>
                    <a:pt x="19959" y="21600"/>
                  </a:cubicBezTo>
                  <a:cubicBezTo>
                    <a:pt x="19139" y="15565"/>
                    <a:pt x="19139" y="15565"/>
                    <a:pt x="19139" y="15565"/>
                  </a:cubicBezTo>
                  <a:cubicBezTo>
                    <a:pt x="20780" y="13976"/>
                    <a:pt x="21600" y="11753"/>
                    <a:pt x="21600" y="952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9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5" name="Freeform 154">
              <a:extLst>
                <a:ext uri="{FF2B5EF4-FFF2-40B4-BE49-F238E27FC236}">
                  <a16:creationId xmlns:a16="http://schemas.microsoft.com/office/drawing/2014/main" id="{B058FF53-0FEF-F7A5-9426-5171D6EA892C}"/>
                </a:ext>
              </a:extLst>
            </p:cNvPr>
            <p:cNvSpPr/>
            <p:nvPr/>
          </p:nvSpPr>
          <p:spPr>
            <a:xfrm>
              <a:off x="14611" y="3438"/>
              <a:ext cx="436" cy="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25" y="5059"/>
                  </a:moveTo>
                  <a:cubicBezTo>
                    <a:pt x="5400" y="4281"/>
                    <a:pt x="6412" y="3892"/>
                    <a:pt x="7425" y="3503"/>
                  </a:cubicBezTo>
                  <a:cubicBezTo>
                    <a:pt x="8437" y="3114"/>
                    <a:pt x="9619" y="2919"/>
                    <a:pt x="10800" y="2919"/>
                  </a:cubicBezTo>
                  <a:cubicBezTo>
                    <a:pt x="11981" y="2919"/>
                    <a:pt x="13163" y="3114"/>
                    <a:pt x="14175" y="3503"/>
                  </a:cubicBezTo>
                  <a:cubicBezTo>
                    <a:pt x="15188" y="3892"/>
                    <a:pt x="16200" y="4281"/>
                    <a:pt x="16875" y="5059"/>
                  </a:cubicBezTo>
                  <a:cubicBezTo>
                    <a:pt x="18394" y="6227"/>
                    <a:pt x="19069" y="7978"/>
                    <a:pt x="19069" y="9535"/>
                  </a:cubicBezTo>
                  <a:cubicBezTo>
                    <a:pt x="19069" y="9924"/>
                    <a:pt x="19069" y="10314"/>
                    <a:pt x="19069" y="10703"/>
                  </a:cubicBezTo>
                  <a:cubicBezTo>
                    <a:pt x="19575" y="11092"/>
                    <a:pt x="20081" y="11481"/>
                    <a:pt x="20588" y="11870"/>
                  </a:cubicBezTo>
                  <a:cubicBezTo>
                    <a:pt x="20756" y="12065"/>
                    <a:pt x="20925" y="12065"/>
                    <a:pt x="21094" y="12259"/>
                  </a:cubicBezTo>
                  <a:cubicBezTo>
                    <a:pt x="21431" y="11481"/>
                    <a:pt x="21600" y="10508"/>
                    <a:pt x="21600" y="9535"/>
                  </a:cubicBezTo>
                  <a:cubicBezTo>
                    <a:pt x="21600" y="4281"/>
                    <a:pt x="16706" y="0"/>
                    <a:pt x="10800" y="0"/>
                  </a:cubicBezTo>
                  <a:cubicBezTo>
                    <a:pt x="4894" y="0"/>
                    <a:pt x="0" y="4281"/>
                    <a:pt x="0" y="9535"/>
                  </a:cubicBezTo>
                  <a:cubicBezTo>
                    <a:pt x="0" y="11870"/>
                    <a:pt x="844" y="13816"/>
                    <a:pt x="2362" y="15568"/>
                  </a:cubicBezTo>
                  <a:cubicBezTo>
                    <a:pt x="1519" y="21600"/>
                    <a:pt x="1519" y="21600"/>
                    <a:pt x="1519" y="21600"/>
                  </a:cubicBezTo>
                  <a:cubicBezTo>
                    <a:pt x="6750" y="19265"/>
                    <a:pt x="6750" y="19265"/>
                    <a:pt x="6750" y="19265"/>
                  </a:cubicBezTo>
                  <a:cubicBezTo>
                    <a:pt x="6750" y="18681"/>
                    <a:pt x="6581" y="18097"/>
                    <a:pt x="6581" y="17514"/>
                  </a:cubicBezTo>
                  <a:cubicBezTo>
                    <a:pt x="6581" y="17124"/>
                    <a:pt x="6581" y="16541"/>
                    <a:pt x="6750" y="16151"/>
                  </a:cubicBezTo>
                  <a:cubicBezTo>
                    <a:pt x="4556" y="17124"/>
                    <a:pt x="4556" y="17124"/>
                    <a:pt x="4556" y="17124"/>
                  </a:cubicBezTo>
                  <a:cubicBezTo>
                    <a:pt x="4894" y="14400"/>
                    <a:pt x="4894" y="14400"/>
                    <a:pt x="4894" y="14400"/>
                  </a:cubicBezTo>
                  <a:cubicBezTo>
                    <a:pt x="4050" y="13427"/>
                    <a:pt x="4050" y="13427"/>
                    <a:pt x="4050" y="13427"/>
                  </a:cubicBezTo>
                  <a:cubicBezTo>
                    <a:pt x="3375" y="12649"/>
                    <a:pt x="2531" y="11286"/>
                    <a:pt x="2531" y="9535"/>
                  </a:cubicBezTo>
                  <a:cubicBezTo>
                    <a:pt x="2531" y="7978"/>
                    <a:pt x="3206" y="6227"/>
                    <a:pt x="4725" y="505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9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sp>
        <p:nvSpPr>
          <p:cNvPr id="9" name="Freeform 180">
            <a:extLst>
              <a:ext uri="{FF2B5EF4-FFF2-40B4-BE49-F238E27FC236}">
                <a16:creationId xmlns:a16="http://schemas.microsoft.com/office/drawing/2014/main" id="{2F8BC32E-D098-86D2-940B-6B4949F626E1}"/>
              </a:ext>
            </a:extLst>
          </p:cNvPr>
          <p:cNvSpPr/>
          <p:nvPr/>
        </p:nvSpPr>
        <p:spPr>
          <a:xfrm>
            <a:off x="6495857" y="5067181"/>
            <a:ext cx="354572" cy="299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1" h="21600" extrusionOk="0">
                <a:moveTo>
                  <a:pt x="21270" y="6800"/>
                </a:moveTo>
                <a:cubicBezTo>
                  <a:pt x="21104" y="3000"/>
                  <a:pt x="18778" y="0"/>
                  <a:pt x="15621" y="0"/>
                </a:cubicBezTo>
                <a:cubicBezTo>
                  <a:pt x="13461" y="0"/>
                  <a:pt x="11633" y="1400"/>
                  <a:pt x="10636" y="3400"/>
                </a:cubicBezTo>
                <a:cubicBezTo>
                  <a:pt x="9639" y="1400"/>
                  <a:pt x="7811" y="0"/>
                  <a:pt x="5651" y="0"/>
                </a:cubicBezTo>
                <a:cubicBezTo>
                  <a:pt x="2494" y="0"/>
                  <a:pt x="168" y="3000"/>
                  <a:pt x="2" y="6800"/>
                </a:cubicBezTo>
                <a:cubicBezTo>
                  <a:pt x="-164" y="15400"/>
                  <a:pt x="10636" y="21600"/>
                  <a:pt x="10636" y="21600"/>
                </a:cubicBezTo>
                <a:cubicBezTo>
                  <a:pt x="10636" y="21600"/>
                  <a:pt x="21436" y="15400"/>
                  <a:pt x="21270" y="6800"/>
                </a:cubicBezTo>
                <a:close/>
                <a:moveTo>
                  <a:pt x="13959" y="11800"/>
                </a:moveTo>
                <a:cubicBezTo>
                  <a:pt x="11467" y="11800"/>
                  <a:pt x="11467" y="11800"/>
                  <a:pt x="11467" y="11800"/>
                </a:cubicBezTo>
                <a:cubicBezTo>
                  <a:pt x="11467" y="14800"/>
                  <a:pt x="11467" y="14800"/>
                  <a:pt x="11467" y="14800"/>
                </a:cubicBezTo>
                <a:cubicBezTo>
                  <a:pt x="9805" y="14800"/>
                  <a:pt x="9805" y="14800"/>
                  <a:pt x="9805" y="14800"/>
                </a:cubicBezTo>
                <a:cubicBezTo>
                  <a:pt x="9805" y="11800"/>
                  <a:pt x="9805" y="11800"/>
                  <a:pt x="9805" y="11800"/>
                </a:cubicBezTo>
                <a:cubicBezTo>
                  <a:pt x="7313" y="11800"/>
                  <a:pt x="7313" y="11800"/>
                  <a:pt x="7313" y="11800"/>
                </a:cubicBezTo>
                <a:cubicBezTo>
                  <a:pt x="7313" y="9800"/>
                  <a:pt x="7313" y="9800"/>
                  <a:pt x="7313" y="9800"/>
                </a:cubicBezTo>
                <a:cubicBezTo>
                  <a:pt x="9805" y="9800"/>
                  <a:pt x="9805" y="9800"/>
                  <a:pt x="9805" y="9800"/>
                </a:cubicBezTo>
                <a:cubicBezTo>
                  <a:pt x="9805" y="6800"/>
                  <a:pt x="9805" y="6800"/>
                  <a:pt x="9805" y="6800"/>
                </a:cubicBezTo>
                <a:cubicBezTo>
                  <a:pt x="11467" y="6800"/>
                  <a:pt x="11467" y="6800"/>
                  <a:pt x="11467" y="6800"/>
                </a:cubicBezTo>
                <a:cubicBezTo>
                  <a:pt x="11467" y="9800"/>
                  <a:pt x="11467" y="9800"/>
                  <a:pt x="11467" y="9800"/>
                </a:cubicBezTo>
                <a:cubicBezTo>
                  <a:pt x="13959" y="9800"/>
                  <a:pt x="13959" y="9800"/>
                  <a:pt x="13959" y="9800"/>
                </a:cubicBezTo>
                <a:lnTo>
                  <a:pt x="13959" y="11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9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769D224-0D2E-1172-13D0-B5AA3E2BEFC5}"/>
              </a:ext>
            </a:extLst>
          </p:cNvPr>
          <p:cNvGrpSpPr/>
          <p:nvPr/>
        </p:nvGrpSpPr>
        <p:grpSpPr>
          <a:xfrm>
            <a:off x="6995015" y="1831008"/>
            <a:ext cx="4403985" cy="624962"/>
            <a:chOff x="6859101" y="2150354"/>
            <a:chExt cx="4403985" cy="624962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1BCF9CC-26B6-4A72-A1CE-FCBDFEB070CE}"/>
                </a:ext>
              </a:extLst>
            </p:cNvPr>
            <p:cNvSpPr txBox="1"/>
            <p:nvPr/>
          </p:nvSpPr>
          <p:spPr>
            <a:xfrm>
              <a:off x="6859101" y="2150354"/>
              <a:ext cx="2751812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700" b="1" dirty="0">
                  <a:solidFill>
                    <a:schemeClr val="accent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爬虫时准确识别异常页面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D36D827-CA9E-5F99-04CC-22DE27935D95}"/>
                </a:ext>
              </a:extLst>
            </p:cNvPr>
            <p:cNvSpPr txBox="1"/>
            <p:nvPr/>
          </p:nvSpPr>
          <p:spPr>
            <a:xfrm>
              <a:off x="6859101" y="2473246"/>
              <a:ext cx="4403985" cy="30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1F9E116-34CD-453E-38AD-32A6474136FC}"/>
              </a:ext>
            </a:extLst>
          </p:cNvPr>
          <p:cNvGrpSpPr/>
          <p:nvPr/>
        </p:nvGrpSpPr>
        <p:grpSpPr>
          <a:xfrm>
            <a:off x="6995015" y="2890032"/>
            <a:ext cx="4403985" cy="624962"/>
            <a:chOff x="6859101" y="2150354"/>
            <a:chExt cx="4403985" cy="62496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F9AF011-4667-993D-580C-038687B8BBAA}"/>
                </a:ext>
              </a:extLst>
            </p:cNvPr>
            <p:cNvSpPr txBox="1"/>
            <p:nvPr/>
          </p:nvSpPr>
          <p:spPr>
            <a:xfrm>
              <a:off x="6859101" y="2150354"/>
              <a:ext cx="3496878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accent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1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网页中代表同一字段的键可能不同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CAE547A-B705-B709-B7A3-A607B9D8980E}"/>
                </a:ext>
              </a:extLst>
            </p:cNvPr>
            <p:cNvSpPr txBox="1"/>
            <p:nvPr/>
          </p:nvSpPr>
          <p:spPr>
            <a:xfrm>
              <a:off x="6859101" y="2473246"/>
              <a:ext cx="4403985" cy="30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匹配网页中的键时忽略大小写，以判断子串的方式进行匹配。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1D1383D-9DB7-AFF3-67CA-D416817EAF33}"/>
              </a:ext>
            </a:extLst>
          </p:cNvPr>
          <p:cNvGrpSpPr/>
          <p:nvPr/>
        </p:nvGrpSpPr>
        <p:grpSpPr>
          <a:xfrm>
            <a:off x="6995015" y="3949056"/>
            <a:ext cx="4275813" cy="855795"/>
            <a:chOff x="6859101" y="2150354"/>
            <a:chExt cx="4275813" cy="855795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86C1017-451E-843B-5F9E-7DF08BDB9D4B}"/>
                </a:ext>
              </a:extLst>
            </p:cNvPr>
            <p:cNvSpPr txBox="1"/>
            <p:nvPr/>
          </p:nvSpPr>
          <p:spPr>
            <a:xfrm>
              <a:off x="6859101" y="2150354"/>
              <a:ext cx="2419918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accent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1700" b="1" dirty="0"/>
                <a:t>多数据源合并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05B749F-4B04-2CC0-86EF-DEBEF32112D5}"/>
                </a:ext>
              </a:extLst>
            </p:cNvPr>
            <p:cNvSpPr txBox="1"/>
            <p:nvPr/>
          </p:nvSpPr>
          <p:spPr>
            <a:xfrm>
              <a:off x="6859102" y="2473246"/>
              <a:ext cx="4275812" cy="532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Amazon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的数据缺值过多，采用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IMDB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的数据对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Amazon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爬下来的数据进行补充。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91CFE78-13CA-594E-5B96-91821DA1A92D}"/>
              </a:ext>
            </a:extLst>
          </p:cNvPr>
          <p:cNvGrpSpPr/>
          <p:nvPr/>
        </p:nvGrpSpPr>
        <p:grpSpPr>
          <a:xfrm>
            <a:off x="6995015" y="5008080"/>
            <a:ext cx="4403985" cy="1086627"/>
            <a:chOff x="6859101" y="2150354"/>
            <a:chExt cx="4403985" cy="1086627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D36983B-D7CF-8801-41DC-432133257344}"/>
                </a:ext>
              </a:extLst>
            </p:cNvPr>
            <p:cNvSpPr txBox="1"/>
            <p:nvPr/>
          </p:nvSpPr>
          <p:spPr>
            <a:xfrm>
              <a:off x="6859101" y="2150354"/>
              <a:ext cx="3171758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accent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1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利用主演信息填充演员信息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5CE84FF-C59A-4C07-0C48-8847CA041A76}"/>
                </a:ext>
              </a:extLst>
            </p:cNvPr>
            <p:cNvSpPr txBox="1"/>
            <p:nvPr/>
          </p:nvSpPr>
          <p:spPr>
            <a:xfrm>
              <a:off x="6859101" y="2473246"/>
              <a:ext cx="4403985" cy="763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演员和主演应该是包含关系，而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Amazon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的数据并不一定符合这个逻辑。所以通过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python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脚本处理，利用主演信息填充演员信息。</a:t>
              </a: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4FE3BEC0-A9D2-ECDE-6340-77E84DDF6D51}"/>
              </a:ext>
            </a:extLst>
          </p:cNvPr>
          <p:cNvSpPr txBox="1"/>
          <p:nvPr/>
        </p:nvSpPr>
        <p:spPr>
          <a:xfrm>
            <a:off x="6995015" y="2196847"/>
            <a:ext cx="47401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在爬虫阶段，并不是每一个产品的页面都能够爬取到信息。</a:t>
            </a:r>
            <a:r>
              <a:rPr lang="zh-CN" altLang="en-US" sz="1200" dirty="0">
                <a:solidFill>
                  <a:srgbClr val="333333"/>
                </a:solidFill>
                <a:latin typeface="Arial" panose="020B0604020202020204" pitchFamily="34" charset="0"/>
                <a:ea typeface="Helvetica Neue"/>
              </a:rPr>
              <a:t>需要判断这个商品是真的下架了，还是爬虫被拦截了。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所以必须要通过观察网页的行为，编写一套完整的逻辑判断来分辨各个情况。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56DC4E73-7706-92FC-1F19-398BE980FF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" t="7573" r="9631" b="11190"/>
          <a:stretch>
            <a:fillRect/>
          </a:stretch>
        </p:blipFill>
        <p:spPr>
          <a:xfrm>
            <a:off x="709951" y="2056709"/>
            <a:ext cx="5001064" cy="3352986"/>
          </a:xfrm>
          <a:custGeom>
            <a:avLst/>
            <a:gdLst>
              <a:gd name="connsiteX0" fmla="*/ 0 w 3352800"/>
              <a:gd name="connsiteY0" fmla="*/ 0 h 2247900"/>
              <a:gd name="connsiteX1" fmla="*/ 3352800 w 3352800"/>
              <a:gd name="connsiteY1" fmla="*/ 0 h 2247900"/>
              <a:gd name="connsiteX2" fmla="*/ 3352800 w 3352800"/>
              <a:gd name="connsiteY2" fmla="*/ 2247900 h 2247900"/>
              <a:gd name="connsiteX3" fmla="*/ 0 w 3352800"/>
              <a:gd name="connsiteY3" fmla="*/ 224790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2800" h="2247900">
                <a:moveTo>
                  <a:pt x="0" y="0"/>
                </a:moveTo>
                <a:lnTo>
                  <a:pt x="3352800" y="0"/>
                </a:lnTo>
                <a:lnTo>
                  <a:pt x="3352800" y="2247900"/>
                </a:lnTo>
                <a:lnTo>
                  <a:pt x="0" y="22479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755305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388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rPr>
              <a:t>数据质量：数据准确性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Freeform 143">
            <a:extLst>
              <a:ext uri="{FF2B5EF4-FFF2-40B4-BE49-F238E27FC236}">
                <a16:creationId xmlns:a16="http://schemas.microsoft.com/office/drawing/2014/main" id="{944C86C3-2F8E-8FFD-2448-C34022937892}"/>
              </a:ext>
            </a:extLst>
          </p:cNvPr>
          <p:cNvSpPr/>
          <p:nvPr/>
        </p:nvSpPr>
        <p:spPr>
          <a:xfrm>
            <a:off x="6516698" y="2635536"/>
            <a:ext cx="354202" cy="243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25" y="6382"/>
                </a:moveTo>
                <a:cubicBezTo>
                  <a:pt x="17550" y="2700"/>
                  <a:pt x="15356" y="0"/>
                  <a:pt x="12656" y="0"/>
                </a:cubicBezTo>
                <a:cubicBezTo>
                  <a:pt x="10631" y="0"/>
                  <a:pt x="8775" y="1473"/>
                  <a:pt x="7762" y="3682"/>
                </a:cubicBezTo>
                <a:cubicBezTo>
                  <a:pt x="7256" y="3191"/>
                  <a:pt x="6412" y="2700"/>
                  <a:pt x="5737" y="2700"/>
                </a:cubicBezTo>
                <a:cubicBezTo>
                  <a:pt x="4050" y="2700"/>
                  <a:pt x="2531" y="4909"/>
                  <a:pt x="2531" y="7364"/>
                </a:cubicBezTo>
                <a:cubicBezTo>
                  <a:pt x="2531" y="7855"/>
                  <a:pt x="2700" y="8345"/>
                  <a:pt x="2700" y="8591"/>
                </a:cubicBezTo>
                <a:cubicBezTo>
                  <a:pt x="1181" y="9818"/>
                  <a:pt x="0" y="12027"/>
                  <a:pt x="0" y="14973"/>
                </a:cubicBezTo>
                <a:cubicBezTo>
                  <a:pt x="0" y="18655"/>
                  <a:pt x="2025" y="21600"/>
                  <a:pt x="4556" y="21600"/>
                </a:cubicBezTo>
                <a:cubicBezTo>
                  <a:pt x="16200" y="21600"/>
                  <a:pt x="16200" y="21600"/>
                  <a:pt x="16200" y="21600"/>
                </a:cubicBezTo>
                <a:cubicBezTo>
                  <a:pt x="19238" y="21600"/>
                  <a:pt x="21600" y="18164"/>
                  <a:pt x="21600" y="13745"/>
                </a:cubicBezTo>
                <a:cubicBezTo>
                  <a:pt x="21600" y="10309"/>
                  <a:pt x="20250" y="7364"/>
                  <a:pt x="18225" y="6382"/>
                </a:cubicBezTo>
                <a:close/>
                <a:moveTo>
                  <a:pt x="9956" y="16691"/>
                </a:moveTo>
                <a:cubicBezTo>
                  <a:pt x="8606" y="14973"/>
                  <a:pt x="8606" y="14973"/>
                  <a:pt x="8606" y="14973"/>
                </a:cubicBezTo>
                <a:cubicBezTo>
                  <a:pt x="8606" y="14973"/>
                  <a:pt x="8606" y="14973"/>
                  <a:pt x="8606" y="14973"/>
                </a:cubicBezTo>
                <a:cubicBezTo>
                  <a:pt x="6919" y="12273"/>
                  <a:pt x="6919" y="12273"/>
                  <a:pt x="6919" y="12273"/>
                </a:cubicBezTo>
                <a:cubicBezTo>
                  <a:pt x="8100" y="10555"/>
                  <a:pt x="8100" y="10555"/>
                  <a:pt x="8100" y="10555"/>
                </a:cubicBezTo>
                <a:cubicBezTo>
                  <a:pt x="9956" y="13009"/>
                  <a:pt x="9956" y="13009"/>
                  <a:pt x="9956" y="13009"/>
                </a:cubicBezTo>
                <a:cubicBezTo>
                  <a:pt x="13500" y="7855"/>
                  <a:pt x="13500" y="7855"/>
                  <a:pt x="13500" y="7855"/>
                </a:cubicBezTo>
                <a:cubicBezTo>
                  <a:pt x="14681" y="9573"/>
                  <a:pt x="14681" y="9573"/>
                  <a:pt x="14681" y="9573"/>
                </a:cubicBezTo>
                <a:lnTo>
                  <a:pt x="9956" y="1669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9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AF3C7C7-5DD0-EFBF-FD77-5C17F8AD59B0}"/>
              </a:ext>
            </a:extLst>
          </p:cNvPr>
          <p:cNvGrpSpPr/>
          <p:nvPr/>
        </p:nvGrpSpPr>
        <p:grpSpPr>
          <a:xfrm>
            <a:off x="6500299" y="4243176"/>
            <a:ext cx="354031" cy="354031"/>
            <a:chOff x="14611" y="3438"/>
            <a:chExt cx="436" cy="436"/>
          </a:xfrm>
          <a:solidFill>
            <a:schemeClr val="accent2"/>
          </a:solidFill>
        </p:grpSpPr>
        <p:sp>
          <p:nvSpPr>
            <p:cNvPr id="24" name="Freeform 153">
              <a:extLst>
                <a:ext uri="{FF2B5EF4-FFF2-40B4-BE49-F238E27FC236}">
                  <a16:creationId xmlns:a16="http://schemas.microsoft.com/office/drawing/2014/main" id="{A43E026F-681B-1514-7B10-EA67C6C63B04}"/>
                </a:ext>
              </a:extLst>
            </p:cNvPr>
            <p:cNvSpPr/>
            <p:nvPr/>
          </p:nvSpPr>
          <p:spPr>
            <a:xfrm>
              <a:off x="14778" y="3642"/>
              <a:ext cx="269" cy="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529"/>
                  </a:moveTo>
                  <a:cubicBezTo>
                    <a:pt x="21600" y="4129"/>
                    <a:pt x="16678" y="0"/>
                    <a:pt x="10937" y="0"/>
                  </a:cubicBezTo>
                  <a:cubicBezTo>
                    <a:pt x="4922" y="0"/>
                    <a:pt x="0" y="4129"/>
                    <a:pt x="0" y="9529"/>
                  </a:cubicBezTo>
                  <a:cubicBezTo>
                    <a:pt x="0" y="14929"/>
                    <a:pt x="4922" y="19059"/>
                    <a:pt x="10937" y="19059"/>
                  </a:cubicBezTo>
                  <a:cubicBezTo>
                    <a:pt x="11757" y="19059"/>
                    <a:pt x="12851" y="19059"/>
                    <a:pt x="13671" y="18741"/>
                  </a:cubicBezTo>
                  <a:cubicBezTo>
                    <a:pt x="19959" y="21600"/>
                    <a:pt x="19959" y="21600"/>
                    <a:pt x="19959" y="21600"/>
                  </a:cubicBezTo>
                  <a:cubicBezTo>
                    <a:pt x="19139" y="15565"/>
                    <a:pt x="19139" y="15565"/>
                    <a:pt x="19139" y="15565"/>
                  </a:cubicBezTo>
                  <a:cubicBezTo>
                    <a:pt x="20780" y="13976"/>
                    <a:pt x="21600" y="11753"/>
                    <a:pt x="21600" y="952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9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5" name="Freeform 154">
              <a:extLst>
                <a:ext uri="{FF2B5EF4-FFF2-40B4-BE49-F238E27FC236}">
                  <a16:creationId xmlns:a16="http://schemas.microsoft.com/office/drawing/2014/main" id="{B058FF53-0FEF-F7A5-9426-5171D6EA892C}"/>
                </a:ext>
              </a:extLst>
            </p:cNvPr>
            <p:cNvSpPr/>
            <p:nvPr/>
          </p:nvSpPr>
          <p:spPr>
            <a:xfrm>
              <a:off x="14611" y="3438"/>
              <a:ext cx="436" cy="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25" y="5059"/>
                  </a:moveTo>
                  <a:cubicBezTo>
                    <a:pt x="5400" y="4281"/>
                    <a:pt x="6412" y="3892"/>
                    <a:pt x="7425" y="3503"/>
                  </a:cubicBezTo>
                  <a:cubicBezTo>
                    <a:pt x="8437" y="3114"/>
                    <a:pt x="9619" y="2919"/>
                    <a:pt x="10800" y="2919"/>
                  </a:cubicBezTo>
                  <a:cubicBezTo>
                    <a:pt x="11981" y="2919"/>
                    <a:pt x="13163" y="3114"/>
                    <a:pt x="14175" y="3503"/>
                  </a:cubicBezTo>
                  <a:cubicBezTo>
                    <a:pt x="15188" y="3892"/>
                    <a:pt x="16200" y="4281"/>
                    <a:pt x="16875" y="5059"/>
                  </a:cubicBezTo>
                  <a:cubicBezTo>
                    <a:pt x="18394" y="6227"/>
                    <a:pt x="19069" y="7978"/>
                    <a:pt x="19069" y="9535"/>
                  </a:cubicBezTo>
                  <a:cubicBezTo>
                    <a:pt x="19069" y="9924"/>
                    <a:pt x="19069" y="10314"/>
                    <a:pt x="19069" y="10703"/>
                  </a:cubicBezTo>
                  <a:cubicBezTo>
                    <a:pt x="19575" y="11092"/>
                    <a:pt x="20081" y="11481"/>
                    <a:pt x="20588" y="11870"/>
                  </a:cubicBezTo>
                  <a:cubicBezTo>
                    <a:pt x="20756" y="12065"/>
                    <a:pt x="20925" y="12065"/>
                    <a:pt x="21094" y="12259"/>
                  </a:cubicBezTo>
                  <a:cubicBezTo>
                    <a:pt x="21431" y="11481"/>
                    <a:pt x="21600" y="10508"/>
                    <a:pt x="21600" y="9535"/>
                  </a:cubicBezTo>
                  <a:cubicBezTo>
                    <a:pt x="21600" y="4281"/>
                    <a:pt x="16706" y="0"/>
                    <a:pt x="10800" y="0"/>
                  </a:cubicBezTo>
                  <a:cubicBezTo>
                    <a:pt x="4894" y="0"/>
                    <a:pt x="0" y="4281"/>
                    <a:pt x="0" y="9535"/>
                  </a:cubicBezTo>
                  <a:cubicBezTo>
                    <a:pt x="0" y="11870"/>
                    <a:pt x="844" y="13816"/>
                    <a:pt x="2362" y="15568"/>
                  </a:cubicBezTo>
                  <a:cubicBezTo>
                    <a:pt x="1519" y="21600"/>
                    <a:pt x="1519" y="21600"/>
                    <a:pt x="1519" y="21600"/>
                  </a:cubicBezTo>
                  <a:cubicBezTo>
                    <a:pt x="6750" y="19265"/>
                    <a:pt x="6750" y="19265"/>
                    <a:pt x="6750" y="19265"/>
                  </a:cubicBezTo>
                  <a:cubicBezTo>
                    <a:pt x="6750" y="18681"/>
                    <a:pt x="6581" y="18097"/>
                    <a:pt x="6581" y="17514"/>
                  </a:cubicBezTo>
                  <a:cubicBezTo>
                    <a:pt x="6581" y="17124"/>
                    <a:pt x="6581" y="16541"/>
                    <a:pt x="6750" y="16151"/>
                  </a:cubicBezTo>
                  <a:cubicBezTo>
                    <a:pt x="4556" y="17124"/>
                    <a:pt x="4556" y="17124"/>
                    <a:pt x="4556" y="17124"/>
                  </a:cubicBezTo>
                  <a:cubicBezTo>
                    <a:pt x="4894" y="14400"/>
                    <a:pt x="4894" y="14400"/>
                    <a:pt x="4894" y="14400"/>
                  </a:cubicBezTo>
                  <a:cubicBezTo>
                    <a:pt x="4050" y="13427"/>
                    <a:pt x="4050" y="13427"/>
                    <a:pt x="4050" y="13427"/>
                  </a:cubicBezTo>
                  <a:cubicBezTo>
                    <a:pt x="3375" y="12649"/>
                    <a:pt x="2531" y="11286"/>
                    <a:pt x="2531" y="9535"/>
                  </a:cubicBezTo>
                  <a:cubicBezTo>
                    <a:pt x="2531" y="7978"/>
                    <a:pt x="3206" y="6227"/>
                    <a:pt x="4725" y="505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9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769D224-0D2E-1172-13D0-B5AA3E2BEFC5}"/>
              </a:ext>
            </a:extLst>
          </p:cNvPr>
          <p:cNvGrpSpPr/>
          <p:nvPr/>
        </p:nvGrpSpPr>
        <p:grpSpPr>
          <a:xfrm>
            <a:off x="7015301" y="2531409"/>
            <a:ext cx="4403985" cy="624962"/>
            <a:chOff x="6859101" y="2150354"/>
            <a:chExt cx="4403985" cy="624962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1BCF9CC-26B6-4A72-A1CE-FCBDFEB070CE}"/>
                </a:ext>
              </a:extLst>
            </p:cNvPr>
            <p:cNvSpPr txBox="1"/>
            <p:nvPr/>
          </p:nvSpPr>
          <p:spPr>
            <a:xfrm>
              <a:off x="6859101" y="2150354"/>
              <a:ext cx="2751812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700" b="1" dirty="0">
                  <a:solidFill>
                    <a:schemeClr val="accent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筛除不合规的字符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D36D827-CA9E-5F99-04CC-22DE27935D95}"/>
                </a:ext>
              </a:extLst>
            </p:cNvPr>
            <p:cNvSpPr txBox="1"/>
            <p:nvPr/>
          </p:nvSpPr>
          <p:spPr>
            <a:xfrm>
              <a:off x="6859101" y="2473246"/>
              <a:ext cx="4403985" cy="30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1F9E116-34CD-453E-38AD-32A6474136FC}"/>
              </a:ext>
            </a:extLst>
          </p:cNvPr>
          <p:cNvGrpSpPr/>
          <p:nvPr/>
        </p:nvGrpSpPr>
        <p:grpSpPr>
          <a:xfrm>
            <a:off x="6998731" y="4212696"/>
            <a:ext cx="4403985" cy="1086306"/>
            <a:chOff x="6859101" y="2150354"/>
            <a:chExt cx="4403985" cy="1086306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F9AF011-4667-993D-580C-038687B8BBAA}"/>
                </a:ext>
              </a:extLst>
            </p:cNvPr>
            <p:cNvSpPr txBox="1"/>
            <p:nvPr/>
          </p:nvSpPr>
          <p:spPr>
            <a:xfrm>
              <a:off x="6859101" y="2150354"/>
              <a:ext cx="3496878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accent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1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多数据源的某些字段不能盲目合并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CAE547A-B705-B709-B7A3-A607B9D8980E}"/>
                </a:ext>
              </a:extLst>
            </p:cNvPr>
            <p:cNvSpPr txBox="1"/>
            <p:nvPr/>
          </p:nvSpPr>
          <p:spPr>
            <a:xfrm>
              <a:off x="6859101" y="2473246"/>
              <a:ext cx="4403985" cy="76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kumimoji="0" lang="zh-CN" altLang="zh-CN" sz="12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Helvetica Neue"/>
                </a:rPr>
                <a:t>amazon与imdb的数据，有些不能进行合并。例如，amazon和imdb的电影评分绝对不能进行合并。因为这两个平台的评分完全是基于两套评价体系，它们之间没有任何可比性</a:t>
              </a:r>
              <a:r>
                <a:rPr kumimoji="0" lang="zh-CN" altLang="en-US" sz="12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" panose="020B0604020202020204" pitchFamily="34" charset="0"/>
                  <a:ea typeface="阿里巴巴普惠体 R" panose="00020600040101010101" pitchFamily="18" charset="-122"/>
                </a:rPr>
                <a:t>。</a:t>
              </a:r>
              <a:endPara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4FE3BEC0-A9D2-ECDE-6340-77E84DDF6D51}"/>
              </a:ext>
            </a:extLst>
          </p:cNvPr>
          <p:cNvSpPr txBox="1"/>
          <p:nvPr/>
        </p:nvSpPr>
        <p:spPr>
          <a:xfrm>
            <a:off x="7015301" y="2897248"/>
            <a:ext cx="47401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字段中的一些混乱的字符可能会影响数据的准确性。比如，某些产品中没有记载人名，就用一些占位符如N/A，Various来填充</a:t>
            </a:r>
            <a:r>
              <a:rPr lang="zh-CN" altLang="en-US" sz="1200" dirty="0">
                <a:solidFill>
                  <a:srgbClr val="333333"/>
                </a:solidFill>
                <a:latin typeface="Arial" panose="020B0604020202020204" pitchFamily="34" charset="0"/>
                <a:ea typeface="Helvetica Neue"/>
              </a:rPr>
              <a:t>，在进行</a:t>
            </a:r>
            <a:r>
              <a:rPr lang="en-US" altLang="zh-CN" sz="1200" dirty="0">
                <a:solidFill>
                  <a:srgbClr val="333333"/>
                </a:solidFill>
                <a:latin typeface="Arial" panose="020B0604020202020204" pitchFamily="34" charset="0"/>
                <a:ea typeface="Helvetica Neue"/>
              </a:rPr>
              <a:t>ETL</a:t>
            </a:r>
            <a:r>
              <a:rPr lang="zh-CN" altLang="en-US" sz="1200" dirty="0">
                <a:solidFill>
                  <a:srgbClr val="333333"/>
                </a:solidFill>
                <a:latin typeface="Arial" panose="020B0604020202020204" pitchFamily="34" charset="0"/>
                <a:ea typeface="Helvetica Neue"/>
              </a:rPr>
              <a:t>时需要对这些字符进行筛除。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1EAFBBC-28FC-B747-3386-5578E4D55E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1" t="3387" r="17230" b="3692"/>
          <a:stretch>
            <a:fillRect/>
          </a:stretch>
        </p:blipFill>
        <p:spPr>
          <a:xfrm>
            <a:off x="481780" y="2038773"/>
            <a:ext cx="5143474" cy="3448464"/>
          </a:xfrm>
          <a:custGeom>
            <a:avLst/>
            <a:gdLst>
              <a:gd name="connsiteX0" fmla="*/ 0 w 3352800"/>
              <a:gd name="connsiteY0" fmla="*/ 0 h 2247900"/>
              <a:gd name="connsiteX1" fmla="*/ 3352800 w 3352800"/>
              <a:gd name="connsiteY1" fmla="*/ 0 h 2247900"/>
              <a:gd name="connsiteX2" fmla="*/ 3352800 w 3352800"/>
              <a:gd name="connsiteY2" fmla="*/ 2247900 h 2247900"/>
              <a:gd name="connsiteX3" fmla="*/ 0 w 3352800"/>
              <a:gd name="connsiteY3" fmla="*/ 224790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2800" h="2247900">
                <a:moveTo>
                  <a:pt x="0" y="0"/>
                </a:moveTo>
                <a:lnTo>
                  <a:pt x="3352800" y="0"/>
                </a:lnTo>
                <a:lnTo>
                  <a:pt x="3352800" y="2247900"/>
                </a:lnTo>
                <a:lnTo>
                  <a:pt x="0" y="22479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444161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388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rPr>
              <a:t>数据质量：数据一致性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14BFBD1-CAA1-DB9E-0987-C8CD728806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" t="3320" r="5628" b="5615"/>
          <a:stretch>
            <a:fillRect/>
          </a:stretch>
        </p:blipFill>
        <p:spPr>
          <a:xfrm>
            <a:off x="557442" y="1937174"/>
            <a:ext cx="5406140" cy="3624570"/>
          </a:xfrm>
          <a:custGeom>
            <a:avLst/>
            <a:gdLst>
              <a:gd name="connsiteX0" fmla="*/ 0 w 3352800"/>
              <a:gd name="connsiteY0" fmla="*/ 0 h 2247900"/>
              <a:gd name="connsiteX1" fmla="*/ 3352800 w 3352800"/>
              <a:gd name="connsiteY1" fmla="*/ 0 h 2247900"/>
              <a:gd name="connsiteX2" fmla="*/ 3352800 w 3352800"/>
              <a:gd name="connsiteY2" fmla="*/ 2247900 h 2247900"/>
              <a:gd name="connsiteX3" fmla="*/ 0 w 3352800"/>
              <a:gd name="connsiteY3" fmla="*/ 224790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2800" h="2247900">
                <a:moveTo>
                  <a:pt x="0" y="0"/>
                </a:moveTo>
                <a:lnTo>
                  <a:pt x="3352800" y="0"/>
                </a:lnTo>
                <a:lnTo>
                  <a:pt x="3352800" y="2247900"/>
                </a:lnTo>
                <a:lnTo>
                  <a:pt x="0" y="2247900"/>
                </a:lnTo>
                <a:close/>
              </a:path>
            </a:pathLst>
          </a:cu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9222D8F-5674-1910-D2AA-ADFDBF096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498" y="2818595"/>
            <a:ext cx="552258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对于数据一致性，我们主要探讨人名合并。我们在ETL时先是对同一部电影，不同产品之间的人名做了一个字符串拼接。由于这些名字信息来源于不同的产品页面，这势必导致同一个人可能以两种名字的形式存在于这一组数据中。为了解决这个问题，我们通过判断子串的方式，来处理人名缩写的问题，以保证人名信息的一致性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81215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rPr>
              <a:t>数据血缘：非电影数据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E0FF598-FC32-57B6-A416-A4097E1D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011" y="1089126"/>
            <a:ext cx="3790006" cy="3385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236A67-C6B4-9492-171C-02036F47C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880" y="4721717"/>
            <a:ext cx="3749766" cy="191836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2716C20-36D8-5D51-AC80-C81C9EBC238E}"/>
              </a:ext>
            </a:extLst>
          </p:cNvPr>
          <p:cNvSpPr/>
          <p:nvPr/>
        </p:nvSpPr>
        <p:spPr>
          <a:xfrm>
            <a:off x="7111526" y="2074824"/>
            <a:ext cx="2213429" cy="1354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8E84880-B460-7387-B087-7E6899A7CF82}"/>
              </a:ext>
            </a:extLst>
          </p:cNvPr>
          <p:cNvSpPr/>
          <p:nvPr/>
        </p:nvSpPr>
        <p:spPr>
          <a:xfrm>
            <a:off x="7111526" y="3692983"/>
            <a:ext cx="2213429" cy="13541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A0FC82-A2EF-C0BE-9B49-09E124C225DA}"/>
              </a:ext>
            </a:extLst>
          </p:cNvPr>
          <p:cNvSpPr txBox="1"/>
          <p:nvPr/>
        </p:nvSpPr>
        <p:spPr>
          <a:xfrm>
            <a:off x="7653868" y="2338807"/>
            <a:ext cx="11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</a:rPr>
              <a:t>966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R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55D1ED6-8167-F6F4-3881-78F9957C0E7A}"/>
              </a:ext>
            </a:extLst>
          </p:cNvPr>
          <p:cNvSpPr txBox="1"/>
          <p:nvPr/>
        </p:nvSpPr>
        <p:spPr>
          <a:xfrm>
            <a:off x="7470351" y="3830091"/>
            <a:ext cx="1486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</a:rPr>
              <a:t>53730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R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8479E5-E1BB-4FD0-9D18-BD3683C8CC2C}"/>
              </a:ext>
            </a:extLst>
          </p:cNvPr>
          <p:cNvSpPr txBox="1"/>
          <p:nvPr/>
        </p:nvSpPr>
        <p:spPr>
          <a:xfrm>
            <a:off x="7530225" y="2803523"/>
            <a:ext cx="139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</a:rPr>
              <a:t>下架商品数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BD6D04F-959D-3B76-BD22-5DD1EA1FA6B6}"/>
              </a:ext>
            </a:extLst>
          </p:cNvPr>
          <p:cNvSpPr txBox="1"/>
          <p:nvPr/>
        </p:nvSpPr>
        <p:spPr>
          <a:xfrm>
            <a:off x="7530225" y="4286310"/>
            <a:ext cx="142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</a:rPr>
              <a:t>分类不属于</a:t>
            </a:r>
            <a:r>
              <a:rPr lang="en-US" altLang="zh-CN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</a:rPr>
              <a:t>Movie</a:t>
            </a:r>
            <a:endParaRPr lang="zh-CN" altLang="en-US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488513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rPr>
              <a:t>数据血缘：电影数据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F80705A5-C019-4F93-4015-5776FDC3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593" y="2059617"/>
            <a:ext cx="6537340" cy="3805638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AC6E0692-2E08-F407-A2A6-B17EFCF83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5253" y="1477514"/>
            <a:ext cx="836506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行级溯源，对于每一条电影数据，都能够溯源到是来源于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Amazon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和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IMDB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的哪一个网页。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79143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0524" y="402593"/>
            <a:ext cx="2232026" cy="2232026"/>
            <a:chOff x="542924" y="345443"/>
            <a:chExt cx="2232026" cy="2232026"/>
          </a:xfrm>
        </p:grpSpPr>
        <p:sp>
          <p:nvSpPr>
            <p:cNvPr id="69" name="矩形: 圆角 68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: 圆角 7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67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: 圆角 69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0800000">
            <a:off x="9344024" y="4098293"/>
            <a:ext cx="2232026" cy="2232026"/>
            <a:chOff x="542924" y="345443"/>
            <a:chExt cx="2232026" cy="2232026"/>
          </a:xfrm>
        </p:grpSpPr>
        <p:sp>
          <p:nvSpPr>
            <p:cNvPr id="75" name="矩形: 圆角 74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: 圆角 75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: 圆角 76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: 圆角 77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221677" y="1468349"/>
            <a:ext cx="5748690" cy="3511860"/>
            <a:chOff x="3228600" y="1411199"/>
            <a:chExt cx="5748690" cy="3511860"/>
          </a:xfrm>
        </p:grpSpPr>
        <p:sp>
          <p:nvSpPr>
            <p:cNvPr id="24" name="文本框 23"/>
            <p:cNvSpPr txBox="1"/>
            <p:nvPr/>
          </p:nvSpPr>
          <p:spPr>
            <a:xfrm>
              <a:off x="4984670" y="3390807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R" panose="00020600040101010101" pitchFamily="18" charset="-122"/>
                  <a:sym typeface="+mn-lt"/>
                </a:rPr>
                <a:t>数据获取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228600" y="4553727"/>
              <a:ext cx="5748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+mn-lt"/>
                </a:rPr>
                <a:t>Amazon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+mn-lt"/>
                </a:rPr>
                <a:t>爬取初始数据，再到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+mn-lt"/>
                </a:rPr>
                <a:t>IMDB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+mn-lt"/>
                </a:rPr>
                <a:t>爬取两轮完善数据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4992683" y="1411199"/>
              <a:ext cx="2220481" cy="221599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3800" dirty="0">
                  <a:solidFill>
                    <a:schemeClr val="accen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R" panose="00020600040101010101" pitchFamily="18" charset="-122"/>
                  <a:sym typeface="+mn-lt"/>
                </a:rPr>
                <a:t>01</a:t>
              </a:r>
              <a:endParaRPr lang="zh-CN" altLang="en-US" sz="72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074615" y="4226070"/>
              <a:ext cx="4056617" cy="120820"/>
              <a:chOff x="4062244" y="4196941"/>
              <a:chExt cx="4056617" cy="12082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4062244" y="4257351"/>
                <a:ext cx="405661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矩形: 圆角 28"/>
              <p:cNvSpPr/>
              <p:nvPr/>
            </p:nvSpPr>
            <p:spPr>
              <a:xfrm flipV="1">
                <a:off x="5751226" y="4196941"/>
                <a:ext cx="678652" cy="12082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0524" y="402593"/>
            <a:ext cx="2232026" cy="2232026"/>
            <a:chOff x="542924" y="345443"/>
            <a:chExt cx="2232026" cy="2232026"/>
          </a:xfrm>
        </p:grpSpPr>
        <p:sp>
          <p:nvSpPr>
            <p:cNvPr id="69" name="矩形: 圆角 68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: 圆角 7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67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: 圆角 69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0800000">
            <a:off x="9344024" y="4098293"/>
            <a:ext cx="2232026" cy="2232026"/>
            <a:chOff x="542924" y="345443"/>
            <a:chExt cx="2232026" cy="2232026"/>
          </a:xfrm>
        </p:grpSpPr>
        <p:sp>
          <p:nvSpPr>
            <p:cNvPr id="75" name="矩形: 圆角 74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: 圆角 75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: 圆角 76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: 圆角 77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067692" y="1468349"/>
            <a:ext cx="4056617" cy="2935691"/>
            <a:chOff x="4074615" y="1411199"/>
            <a:chExt cx="4056617" cy="2935691"/>
          </a:xfrm>
        </p:grpSpPr>
        <p:sp>
          <p:nvSpPr>
            <p:cNvPr id="24" name="文本框 23"/>
            <p:cNvSpPr txBox="1"/>
            <p:nvPr/>
          </p:nvSpPr>
          <p:spPr>
            <a:xfrm>
              <a:off x="4471712" y="3390807"/>
              <a:ext cx="32624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R" panose="00020600040101010101" pitchFamily="18" charset="-122"/>
                  <a:sym typeface="+mn-lt"/>
                </a:rPr>
                <a:t>前端项目演示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4973448" y="1411199"/>
              <a:ext cx="2258952" cy="221599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3800" dirty="0">
                  <a:solidFill>
                    <a:schemeClr val="accen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R" panose="00020600040101010101" pitchFamily="18" charset="-122"/>
                  <a:sym typeface="+mn-lt"/>
                </a:rPr>
                <a:t>05</a:t>
              </a:r>
              <a:endParaRPr lang="zh-CN" altLang="en-US" sz="72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074615" y="4226070"/>
              <a:ext cx="4056617" cy="120820"/>
              <a:chOff x="4062244" y="4196941"/>
              <a:chExt cx="4056617" cy="12082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4062244" y="4257351"/>
                <a:ext cx="405661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矩形: 圆角 28"/>
              <p:cNvSpPr/>
              <p:nvPr/>
            </p:nvSpPr>
            <p:spPr>
              <a:xfrm flipV="1">
                <a:off x="5751226" y="4196941"/>
                <a:ext cx="678652" cy="12082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604918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0524" y="402593"/>
            <a:ext cx="2232026" cy="2232026"/>
            <a:chOff x="542924" y="345443"/>
            <a:chExt cx="2232026" cy="2232026"/>
          </a:xfrm>
        </p:grpSpPr>
        <p:sp>
          <p:nvSpPr>
            <p:cNvPr id="69" name="矩形: 圆角 68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: 圆角 7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67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: 圆角 69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0800000">
            <a:off x="9344024" y="4098293"/>
            <a:ext cx="2232026" cy="2232026"/>
            <a:chOff x="542924" y="345443"/>
            <a:chExt cx="2232026" cy="2232026"/>
          </a:xfrm>
        </p:grpSpPr>
        <p:sp>
          <p:nvSpPr>
            <p:cNvPr id="75" name="矩形: 圆角 74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: 圆角 75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: 圆角 76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: 圆角 77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767840" y="3173276"/>
            <a:ext cx="865632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谢谢大家！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655253" y="3994059"/>
            <a:ext cx="6881495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184208" y="1664335"/>
            <a:ext cx="5823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THANKS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3209608" y="2957195"/>
            <a:ext cx="5772785" cy="76200"/>
            <a:chOff x="4998" y="4189"/>
            <a:chExt cx="9091" cy="120"/>
          </a:xfrm>
        </p:grpSpPr>
        <p:sp>
          <p:nvSpPr>
            <p:cNvPr id="19" name="矩形 18"/>
            <p:cNvSpPr/>
            <p:nvPr/>
          </p:nvSpPr>
          <p:spPr>
            <a:xfrm flipV="1">
              <a:off x="8347" y="4189"/>
              <a:ext cx="2394" cy="1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11221" y="4249"/>
              <a:ext cx="286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4998" y="4249"/>
              <a:ext cx="286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圆角矩形 10">
            <a:extLst>
              <a:ext uri="{FF2B5EF4-FFF2-40B4-BE49-F238E27FC236}">
                <a16:creationId xmlns:a16="http://schemas.microsoft.com/office/drawing/2014/main" id="{41812341-878C-311D-0BCF-FA465ABC3598}"/>
              </a:ext>
            </a:extLst>
          </p:cNvPr>
          <p:cNvSpPr/>
          <p:nvPr/>
        </p:nvSpPr>
        <p:spPr>
          <a:xfrm>
            <a:off x="3777863" y="4098293"/>
            <a:ext cx="4370457" cy="4578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2050865 </a:t>
            </a:r>
            <a:r>
              <a:rPr lang="zh-CN" altLang="en-US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黄彦铭  分数占比：</a:t>
            </a:r>
            <a:r>
              <a:rPr lang="en-US" altLang="zh-CN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25%</a:t>
            </a:r>
          </a:p>
        </p:txBody>
      </p:sp>
      <p:sp>
        <p:nvSpPr>
          <p:cNvPr id="5" name="圆角矩形 10">
            <a:extLst>
              <a:ext uri="{FF2B5EF4-FFF2-40B4-BE49-F238E27FC236}">
                <a16:creationId xmlns:a16="http://schemas.microsoft.com/office/drawing/2014/main" id="{6D698571-ED2A-550D-A0E6-609E130E2DB2}"/>
              </a:ext>
            </a:extLst>
          </p:cNvPr>
          <p:cNvSpPr/>
          <p:nvPr/>
        </p:nvSpPr>
        <p:spPr>
          <a:xfrm>
            <a:off x="3777863" y="4639132"/>
            <a:ext cx="4370457" cy="4578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2052727 </a:t>
            </a:r>
            <a:r>
              <a:rPr lang="zh-CN" altLang="en-US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吕天成  分数占比：</a:t>
            </a:r>
            <a:r>
              <a:rPr lang="en-US" altLang="zh-CN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25%</a:t>
            </a:r>
            <a:r>
              <a:rPr lang="zh-CN" altLang="en-US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 </a:t>
            </a:r>
            <a:endParaRPr lang="en-US" altLang="zh-CN" sz="20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" name="圆角矩形 10">
            <a:extLst>
              <a:ext uri="{FF2B5EF4-FFF2-40B4-BE49-F238E27FC236}">
                <a16:creationId xmlns:a16="http://schemas.microsoft.com/office/drawing/2014/main" id="{266856BE-CA0F-9CB2-ECD9-672515C1E5BF}"/>
              </a:ext>
            </a:extLst>
          </p:cNvPr>
          <p:cNvSpPr/>
          <p:nvPr/>
        </p:nvSpPr>
        <p:spPr>
          <a:xfrm>
            <a:off x="3777862" y="5216143"/>
            <a:ext cx="4370457" cy="4578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2052334 </a:t>
            </a:r>
            <a:r>
              <a:rPr lang="zh-CN" altLang="en-US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杨严  分数占比：</a:t>
            </a:r>
            <a:r>
              <a:rPr lang="en-US" altLang="zh-CN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25%</a:t>
            </a:r>
          </a:p>
        </p:txBody>
      </p:sp>
      <p:sp>
        <p:nvSpPr>
          <p:cNvPr id="7" name="圆角矩形 10">
            <a:extLst>
              <a:ext uri="{FF2B5EF4-FFF2-40B4-BE49-F238E27FC236}">
                <a16:creationId xmlns:a16="http://schemas.microsoft.com/office/drawing/2014/main" id="{4B833D8F-D333-C235-C96D-3F221900E2E9}"/>
              </a:ext>
            </a:extLst>
          </p:cNvPr>
          <p:cNvSpPr/>
          <p:nvPr/>
        </p:nvSpPr>
        <p:spPr>
          <a:xfrm>
            <a:off x="3777862" y="5793154"/>
            <a:ext cx="4370457" cy="4578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2051196 </a:t>
            </a:r>
            <a:r>
              <a:rPr lang="zh-CN" altLang="en-US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刘一飞  分数占比：</a:t>
            </a:r>
            <a:r>
              <a:rPr lang="en-US" altLang="zh-CN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25%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数据获取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Text Box 10"/>
          <p:cNvSpPr txBox="1">
            <a:spLocks noChangeArrowheads="1"/>
          </p:cNvSpPr>
          <p:nvPr/>
        </p:nvSpPr>
        <p:spPr bwMode="auto">
          <a:xfrm>
            <a:off x="6928993" y="2825973"/>
            <a:ext cx="4262956" cy="6697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97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将原始的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txt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文件存入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mysql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表中。获取其中的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253059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条产品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ID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，到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amazon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爬取电影数据。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32BDB8-A68A-3EA8-D997-F64D2BFE2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83" y="1690408"/>
            <a:ext cx="4102311" cy="21083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18F57D-AC87-B558-9D34-38695B135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87" y="4255274"/>
            <a:ext cx="5677192" cy="14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6228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3140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rPr>
              <a:t>Amazon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rPr>
              <a:t>数据获取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63103" y="2025538"/>
            <a:ext cx="10489422" cy="4060833"/>
            <a:chOff x="782153" y="1930288"/>
            <a:chExt cx="10489422" cy="4060833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4602822" y="4698383"/>
              <a:ext cx="6668753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720328" y="2343384"/>
              <a:ext cx="0" cy="223348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9027557" y="2343384"/>
              <a:ext cx="0" cy="223348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4413099" y="2950265"/>
              <a:ext cx="21457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宋S" panose="00020600040101010101" pitchFamily="18" charset="-122"/>
                  <a:ea typeface="汉仪中宋S" panose="00020600040101010101" pitchFamily="18" charset="-122"/>
                </a:defRPr>
              </a:lvl1pPr>
            </a:lstStyle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使用</a:t>
              </a:r>
              <a:r>
                <a:rPr lang="en-US" altLang="zh-CN" sz="2000" b="1" dirty="0" err="1">
                  <a:solidFill>
                    <a:schemeClr val="accent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webdriver</a:t>
              </a:r>
              <a:endParaRPr lang="zh-CN" altLang="en-US" sz="20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47625" y="3372579"/>
              <a:ext cx="2062793" cy="61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采用自动操纵的方式，大大降低了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IP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被封的可能。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986250" y="2950265"/>
              <a:ext cx="17650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宋S" panose="00020600040101010101" pitchFamily="18" charset="-122"/>
                  <a:ea typeface="汉仪中宋S" panose="00020600040101010101" pitchFamily="18" charset="-122"/>
                </a:defRPr>
              </a:lvl1pPr>
            </a:lstStyle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使用多线程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831053" y="3372579"/>
              <a:ext cx="2062793" cy="890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为了保证爬取数据的速度，采用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个线程爬取。但线程数不宜过多，不然容易被封。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344278" y="2950265"/>
              <a:ext cx="17650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宋S" panose="00020600040101010101" pitchFamily="18" charset="-122"/>
                  <a:ea typeface="汉仪中宋S" panose="00020600040101010101" pitchFamily="18" charset="-122"/>
                </a:defRPr>
              </a:lvl1pPr>
            </a:lstStyle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模拟点击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189081" y="3372579"/>
              <a:ext cx="2062793" cy="1167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由于有些详情信息在页面初始的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HTML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文档中不会显示，需要模拟点击后才能获取到完成数据。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82153" y="1930288"/>
              <a:ext cx="3142008" cy="40359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447625" y="4900823"/>
              <a:ext cx="6823950" cy="1090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在</a:t>
              </a: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Amazon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的数据爬取过程中，我们采用了</a:t>
              </a: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python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的</a:t>
              </a: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selenium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库中的</a:t>
              </a:r>
              <a:r>
                <a:rPr lang="en-US" altLang="zh-CN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webdriver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进行爬取。这种爬虫十分稳定，我们在爬取的过程中几乎没有出现</a:t>
              </a: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IP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被封的情况。唯一的缺点在于，它自动操纵浏览器的过程十分占用内存。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9870772" y="2125391"/>
              <a:ext cx="530782" cy="574512"/>
              <a:chOff x="10454264" y="4348499"/>
              <a:chExt cx="787645" cy="852537"/>
            </a:xfrm>
            <a:solidFill>
              <a:schemeClr val="accent1"/>
            </a:solidFill>
          </p:grpSpPr>
          <p:sp>
            <p:nvSpPr>
              <p:cNvPr id="37" name="图形 92"/>
              <p:cNvSpPr/>
              <p:nvPr/>
            </p:nvSpPr>
            <p:spPr>
              <a:xfrm>
                <a:off x="10962205" y="4415628"/>
                <a:ext cx="123070" cy="149923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8" name="图形 93"/>
              <p:cNvSpPr/>
              <p:nvPr/>
            </p:nvSpPr>
            <p:spPr>
              <a:xfrm>
                <a:off x="10868225" y="4520796"/>
                <a:ext cx="373684" cy="680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43" y="5929"/>
                    </a:moveTo>
                    <a:cubicBezTo>
                      <a:pt x="21343" y="5929"/>
                      <a:pt x="21343" y="5929"/>
                      <a:pt x="21343" y="5929"/>
                    </a:cubicBezTo>
                    <a:cubicBezTo>
                      <a:pt x="21343" y="5929"/>
                      <a:pt x="21343" y="5929"/>
                      <a:pt x="21343" y="5929"/>
                    </a:cubicBezTo>
                    <a:cubicBezTo>
                      <a:pt x="15429" y="2400"/>
                      <a:pt x="15429" y="2400"/>
                      <a:pt x="15429" y="2400"/>
                    </a:cubicBezTo>
                    <a:cubicBezTo>
                      <a:pt x="14914" y="2118"/>
                      <a:pt x="14400" y="1976"/>
                      <a:pt x="13886" y="1976"/>
                    </a:cubicBezTo>
                    <a:cubicBezTo>
                      <a:pt x="13886" y="1976"/>
                      <a:pt x="12600" y="1976"/>
                      <a:pt x="12086" y="1976"/>
                    </a:cubicBezTo>
                    <a:cubicBezTo>
                      <a:pt x="13371" y="2541"/>
                      <a:pt x="13371" y="2541"/>
                      <a:pt x="13371" y="2541"/>
                    </a:cubicBezTo>
                    <a:cubicBezTo>
                      <a:pt x="11571" y="2965"/>
                      <a:pt x="11571" y="2965"/>
                      <a:pt x="11571" y="2965"/>
                    </a:cubicBezTo>
                    <a:cubicBezTo>
                      <a:pt x="12343" y="3812"/>
                      <a:pt x="12343" y="3812"/>
                      <a:pt x="12343" y="3812"/>
                    </a:cubicBezTo>
                    <a:cubicBezTo>
                      <a:pt x="10029" y="6635"/>
                      <a:pt x="10029" y="6635"/>
                      <a:pt x="10029" y="6635"/>
                    </a:cubicBezTo>
                    <a:cubicBezTo>
                      <a:pt x="9771" y="2682"/>
                      <a:pt x="9771" y="2682"/>
                      <a:pt x="9771" y="2682"/>
                    </a:cubicBezTo>
                    <a:cubicBezTo>
                      <a:pt x="10029" y="2541"/>
                      <a:pt x="10029" y="2541"/>
                      <a:pt x="10029" y="2541"/>
                    </a:cubicBezTo>
                    <a:cubicBezTo>
                      <a:pt x="9514" y="1553"/>
                      <a:pt x="9514" y="1553"/>
                      <a:pt x="9514" y="1553"/>
                    </a:cubicBezTo>
                    <a:cubicBezTo>
                      <a:pt x="8229" y="1553"/>
                      <a:pt x="8229" y="1553"/>
                      <a:pt x="8229" y="1553"/>
                    </a:cubicBezTo>
                    <a:cubicBezTo>
                      <a:pt x="7714" y="2541"/>
                      <a:pt x="7714" y="2541"/>
                      <a:pt x="7714" y="2541"/>
                    </a:cubicBezTo>
                    <a:cubicBezTo>
                      <a:pt x="7971" y="2682"/>
                      <a:pt x="7971" y="2682"/>
                      <a:pt x="7971" y="2682"/>
                    </a:cubicBezTo>
                    <a:cubicBezTo>
                      <a:pt x="7714" y="6635"/>
                      <a:pt x="7714" y="6635"/>
                      <a:pt x="7714" y="6635"/>
                    </a:cubicBezTo>
                    <a:cubicBezTo>
                      <a:pt x="5143" y="3812"/>
                      <a:pt x="5143" y="3812"/>
                      <a:pt x="5143" y="3812"/>
                    </a:cubicBezTo>
                    <a:cubicBezTo>
                      <a:pt x="6171" y="2965"/>
                      <a:pt x="6171" y="2965"/>
                      <a:pt x="6171" y="2965"/>
                    </a:cubicBezTo>
                    <a:cubicBezTo>
                      <a:pt x="4371" y="2541"/>
                      <a:pt x="4371" y="2541"/>
                      <a:pt x="4371" y="2541"/>
                    </a:cubicBezTo>
                    <a:cubicBezTo>
                      <a:pt x="5914" y="1835"/>
                      <a:pt x="5914" y="1835"/>
                      <a:pt x="5914" y="1835"/>
                    </a:cubicBezTo>
                    <a:cubicBezTo>
                      <a:pt x="5657" y="1694"/>
                      <a:pt x="5657" y="1694"/>
                      <a:pt x="5657" y="1694"/>
                    </a:cubicBezTo>
                    <a:cubicBezTo>
                      <a:pt x="4114" y="1271"/>
                      <a:pt x="2057" y="847"/>
                      <a:pt x="1543" y="7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65"/>
                      <a:pt x="0" y="2965"/>
                      <a:pt x="0" y="2965"/>
                    </a:cubicBezTo>
                    <a:cubicBezTo>
                      <a:pt x="1286" y="3247"/>
                      <a:pt x="2314" y="3388"/>
                      <a:pt x="3343" y="3671"/>
                    </a:cubicBezTo>
                    <a:cubicBezTo>
                      <a:pt x="3086" y="6494"/>
                      <a:pt x="2829" y="9318"/>
                      <a:pt x="2829" y="12282"/>
                    </a:cubicBezTo>
                    <a:cubicBezTo>
                      <a:pt x="2829" y="12282"/>
                      <a:pt x="2829" y="12282"/>
                      <a:pt x="2829" y="12282"/>
                    </a:cubicBezTo>
                    <a:cubicBezTo>
                      <a:pt x="3086" y="12282"/>
                      <a:pt x="3086" y="12282"/>
                      <a:pt x="3343" y="12282"/>
                    </a:cubicBezTo>
                    <a:cubicBezTo>
                      <a:pt x="3857" y="21600"/>
                      <a:pt x="3857" y="21600"/>
                      <a:pt x="3857" y="21600"/>
                    </a:cubicBezTo>
                    <a:cubicBezTo>
                      <a:pt x="8743" y="21600"/>
                      <a:pt x="8743" y="21600"/>
                      <a:pt x="8743" y="21600"/>
                    </a:cubicBezTo>
                    <a:cubicBezTo>
                      <a:pt x="8743" y="18918"/>
                      <a:pt x="8743" y="14118"/>
                      <a:pt x="8743" y="12282"/>
                    </a:cubicBezTo>
                    <a:cubicBezTo>
                      <a:pt x="8743" y="12282"/>
                      <a:pt x="9000" y="12282"/>
                      <a:pt x="9257" y="12282"/>
                    </a:cubicBezTo>
                    <a:cubicBezTo>
                      <a:pt x="9771" y="21600"/>
                      <a:pt x="9771" y="21600"/>
                      <a:pt x="9771" y="21600"/>
                    </a:cubicBezTo>
                    <a:cubicBezTo>
                      <a:pt x="14657" y="21600"/>
                      <a:pt x="14657" y="21600"/>
                      <a:pt x="14657" y="21600"/>
                    </a:cubicBezTo>
                    <a:cubicBezTo>
                      <a:pt x="14657" y="18918"/>
                      <a:pt x="14657" y="14118"/>
                      <a:pt x="14657" y="12282"/>
                    </a:cubicBezTo>
                    <a:cubicBezTo>
                      <a:pt x="14657" y="12282"/>
                      <a:pt x="14914" y="12282"/>
                      <a:pt x="15171" y="12282"/>
                    </a:cubicBezTo>
                    <a:cubicBezTo>
                      <a:pt x="15171" y="12282"/>
                      <a:pt x="15171" y="12282"/>
                      <a:pt x="15171" y="12282"/>
                    </a:cubicBezTo>
                    <a:cubicBezTo>
                      <a:pt x="15171" y="11718"/>
                      <a:pt x="14914" y="11294"/>
                      <a:pt x="14914" y="10871"/>
                    </a:cubicBezTo>
                    <a:cubicBezTo>
                      <a:pt x="15943" y="11153"/>
                      <a:pt x="16714" y="11435"/>
                      <a:pt x="17743" y="11576"/>
                    </a:cubicBezTo>
                    <a:cubicBezTo>
                      <a:pt x="19800" y="9459"/>
                      <a:pt x="19800" y="9459"/>
                      <a:pt x="19800" y="9459"/>
                    </a:cubicBezTo>
                    <a:cubicBezTo>
                      <a:pt x="20571" y="8471"/>
                      <a:pt x="20571" y="8471"/>
                      <a:pt x="20571" y="8471"/>
                    </a:cubicBezTo>
                    <a:cubicBezTo>
                      <a:pt x="21086" y="7906"/>
                      <a:pt x="21086" y="7906"/>
                      <a:pt x="21086" y="7906"/>
                    </a:cubicBezTo>
                    <a:cubicBezTo>
                      <a:pt x="21343" y="7624"/>
                      <a:pt x="21343" y="7624"/>
                      <a:pt x="21343" y="7624"/>
                    </a:cubicBezTo>
                    <a:cubicBezTo>
                      <a:pt x="21600" y="7482"/>
                      <a:pt x="21600" y="7482"/>
                      <a:pt x="21600" y="7482"/>
                    </a:cubicBezTo>
                    <a:cubicBezTo>
                      <a:pt x="21600" y="7341"/>
                      <a:pt x="21600" y="7341"/>
                      <a:pt x="21600" y="7341"/>
                    </a:cubicBezTo>
                    <a:lnTo>
                      <a:pt x="21343" y="5929"/>
                    </a:lnTo>
                    <a:close/>
                    <a:moveTo>
                      <a:pt x="16714" y="7200"/>
                    </a:moveTo>
                    <a:cubicBezTo>
                      <a:pt x="15429" y="8188"/>
                      <a:pt x="15429" y="8188"/>
                      <a:pt x="15429" y="8188"/>
                    </a:cubicBezTo>
                    <a:cubicBezTo>
                      <a:pt x="14914" y="8753"/>
                      <a:pt x="14914" y="8753"/>
                      <a:pt x="14914" y="8753"/>
                    </a:cubicBezTo>
                    <a:cubicBezTo>
                      <a:pt x="14914" y="7624"/>
                      <a:pt x="14914" y="6635"/>
                      <a:pt x="14657" y="5506"/>
                    </a:cubicBezTo>
                    <a:cubicBezTo>
                      <a:pt x="16971" y="6918"/>
                      <a:pt x="16971" y="6918"/>
                      <a:pt x="16971" y="6918"/>
                    </a:cubicBezTo>
                    <a:lnTo>
                      <a:pt x="16714" y="720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9" name="图形 94"/>
              <p:cNvSpPr/>
              <p:nvPr/>
            </p:nvSpPr>
            <p:spPr>
              <a:xfrm>
                <a:off x="10525867" y="4534222"/>
                <a:ext cx="275229" cy="313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6" y="21600"/>
                    </a:moveTo>
                    <a:cubicBezTo>
                      <a:pt x="1394" y="21600"/>
                      <a:pt x="1394" y="21600"/>
                      <a:pt x="1394" y="21600"/>
                    </a:cubicBezTo>
                    <a:cubicBezTo>
                      <a:pt x="697" y="21600"/>
                      <a:pt x="0" y="18514"/>
                      <a:pt x="0" y="12343"/>
                    </a:cubicBezTo>
                    <a:cubicBezTo>
                      <a:pt x="0" y="6171"/>
                      <a:pt x="697" y="0"/>
                      <a:pt x="1394" y="0"/>
                    </a:cubicBezTo>
                    <a:cubicBezTo>
                      <a:pt x="20206" y="0"/>
                      <a:pt x="20206" y="0"/>
                      <a:pt x="20206" y="0"/>
                    </a:cubicBezTo>
                    <a:cubicBezTo>
                      <a:pt x="21252" y="0"/>
                      <a:pt x="21600" y="6171"/>
                      <a:pt x="21600" y="12343"/>
                    </a:cubicBezTo>
                    <a:cubicBezTo>
                      <a:pt x="21600" y="18514"/>
                      <a:pt x="21252" y="21600"/>
                      <a:pt x="20206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40" name="图形 95"/>
              <p:cNvSpPr/>
              <p:nvPr/>
            </p:nvSpPr>
            <p:spPr>
              <a:xfrm>
                <a:off x="10525867" y="4605827"/>
                <a:ext cx="275229" cy="31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6" y="21600"/>
                    </a:moveTo>
                    <a:cubicBezTo>
                      <a:pt x="1394" y="21600"/>
                      <a:pt x="1394" y="21600"/>
                      <a:pt x="1394" y="21600"/>
                    </a:cubicBezTo>
                    <a:cubicBezTo>
                      <a:pt x="697" y="21600"/>
                      <a:pt x="0" y="18514"/>
                      <a:pt x="0" y="12343"/>
                    </a:cubicBezTo>
                    <a:cubicBezTo>
                      <a:pt x="0" y="3086"/>
                      <a:pt x="697" y="0"/>
                      <a:pt x="1394" y="0"/>
                    </a:cubicBezTo>
                    <a:cubicBezTo>
                      <a:pt x="20206" y="0"/>
                      <a:pt x="20206" y="0"/>
                      <a:pt x="20206" y="0"/>
                    </a:cubicBezTo>
                    <a:cubicBezTo>
                      <a:pt x="21252" y="0"/>
                      <a:pt x="21600" y="3086"/>
                      <a:pt x="21600" y="12343"/>
                    </a:cubicBezTo>
                    <a:cubicBezTo>
                      <a:pt x="21600" y="18514"/>
                      <a:pt x="21252" y="21600"/>
                      <a:pt x="20206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41" name="图形 96"/>
              <p:cNvSpPr/>
              <p:nvPr/>
            </p:nvSpPr>
            <p:spPr>
              <a:xfrm>
                <a:off x="10525867" y="4677431"/>
                <a:ext cx="275229" cy="313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6" y="21600"/>
                    </a:moveTo>
                    <a:cubicBezTo>
                      <a:pt x="1394" y="21600"/>
                      <a:pt x="1394" y="21600"/>
                      <a:pt x="1394" y="21600"/>
                    </a:cubicBezTo>
                    <a:cubicBezTo>
                      <a:pt x="697" y="21600"/>
                      <a:pt x="0" y="15429"/>
                      <a:pt x="0" y="9257"/>
                    </a:cubicBezTo>
                    <a:cubicBezTo>
                      <a:pt x="0" y="3086"/>
                      <a:pt x="697" y="0"/>
                      <a:pt x="1394" y="0"/>
                    </a:cubicBezTo>
                    <a:cubicBezTo>
                      <a:pt x="20206" y="0"/>
                      <a:pt x="20206" y="0"/>
                      <a:pt x="20206" y="0"/>
                    </a:cubicBezTo>
                    <a:cubicBezTo>
                      <a:pt x="21252" y="0"/>
                      <a:pt x="21600" y="3086"/>
                      <a:pt x="21600" y="9257"/>
                    </a:cubicBezTo>
                    <a:cubicBezTo>
                      <a:pt x="21600" y="15429"/>
                      <a:pt x="21252" y="21600"/>
                      <a:pt x="20206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42" name="图形 97"/>
              <p:cNvSpPr/>
              <p:nvPr/>
            </p:nvSpPr>
            <p:spPr>
              <a:xfrm>
                <a:off x="10525867" y="4749035"/>
                <a:ext cx="275229" cy="290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6" y="21600"/>
                    </a:moveTo>
                    <a:cubicBezTo>
                      <a:pt x="1394" y="21600"/>
                      <a:pt x="1394" y="21600"/>
                      <a:pt x="1394" y="21600"/>
                    </a:cubicBezTo>
                    <a:cubicBezTo>
                      <a:pt x="697" y="21600"/>
                      <a:pt x="0" y="15429"/>
                      <a:pt x="0" y="9257"/>
                    </a:cubicBezTo>
                    <a:cubicBezTo>
                      <a:pt x="0" y="3086"/>
                      <a:pt x="697" y="0"/>
                      <a:pt x="1394" y="0"/>
                    </a:cubicBezTo>
                    <a:cubicBezTo>
                      <a:pt x="20206" y="0"/>
                      <a:pt x="20206" y="0"/>
                      <a:pt x="20206" y="0"/>
                    </a:cubicBezTo>
                    <a:cubicBezTo>
                      <a:pt x="21252" y="0"/>
                      <a:pt x="21600" y="3086"/>
                      <a:pt x="21600" y="9257"/>
                    </a:cubicBezTo>
                    <a:cubicBezTo>
                      <a:pt x="21600" y="15429"/>
                      <a:pt x="21252" y="21600"/>
                      <a:pt x="20206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43" name="图形 98"/>
              <p:cNvSpPr/>
              <p:nvPr/>
            </p:nvSpPr>
            <p:spPr>
              <a:xfrm>
                <a:off x="10454264" y="4348499"/>
                <a:ext cx="436339" cy="5459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98" y="0"/>
                    </a:moveTo>
                    <a:cubicBezTo>
                      <a:pt x="5951" y="0"/>
                      <a:pt x="5951" y="0"/>
                      <a:pt x="5951" y="0"/>
                    </a:cubicBezTo>
                    <a:cubicBezTo>
                      <a:pt x="5731" y="0"/>
                      <a:pt x="5510" y="176"/>
                      <a:pt x="5290" y="351"/>
                    </a:cubicBezTo>
                    <a:cubicBezTo>
                      <a:pt x="220" y="4215"/>
                      <a:pt x="220" y="4215"/>
                      <a:pt x="220" y="4215"/>
                    </a:cubicBezTo>
                    <a:cubicBezTo>
                      <a:pt x="0" y="4390"/>
                      <a:pt x="0" y="4566"/>
                      <a:pt x="0" y="4741"/>
                    </a:cubicBezTo>
                    <a:cubicBezTo>
                      <a:pt x="0" y="20722"/>
                      <a:pt x="0" y="20722"/>
                      <a:pt x="0" y="20722"/>
                    </a:cubicBezTo>
                    <a:cubicBezTo>
                      <a:pt x="0" y="21249"/>
                      <a:pt x="441" y="21600"/>
                      <a:pt x="1102" y="21600"/>
                    </a:cubicBezTo>
                    <a:cubicBezTo>
                      <a:pt x="20498" y="21600"/>
                      <a:pt x="20498" y="21600"/>
                      <a:pt x="20498" y="21600"/>
                    </a:cubicBezTo>
                    <a:cubicBezTo>
                      <a:pt x="20939" y="21600"/>
                      <a:pt x="21600" y="21249"/>
                      <a:pt x="21600" y="20722"/>
                    </a:cubicBezTo>
                    <a:cubicBezTo>
                      <a:pt x="21600" y="878"/>
                      <a:pt x="21600" y="878"/>
                      <a:pt x="21600" y="878"/>
                    </a:cubicBezTo>
                    <a:cubicBezTo>
                      <a:pt x="21600" y="527"/>
                      <a:pt x="20939" y="0"/>
                      <a:pt x="20498" y="0"/>
                    </a:cubicBezTo>
                    <a:close/>
                    <a:moveTo>
                      <a:pt x="5290" y="2634"/>
                    </a:moveTo>
                    <a:cubicBezTo>
                      <a:pt x="5290" y="4039"/>
                      <a:pt x="5290" y="4039"/>
                      <a:pt x="5290" y="4039"/>
                    </a:cubicBezTo>
                    <a:cubicBezTo>
                      <a:pt x="3527" y="4039"/>
                      <a:pt x="3527" y="4039"/>
                      <a:pt x="3527" y="4039"/>
                    </a:cubicBezTo>
                    <a:lnTo>
                      <a:pt x="5290" y="2634"/>
                    </a:lnTo>
                    <a:close/>
                    <a:moveTo>
                      <a:pt x="19396" y="19844"/>
                    </a:moveTo>
                    <a:cubicBezTo>
                      <a:pt x="2204" y="19844"/>
                      <a:pt x="2204" y="19844"/>
                      <a:pt x="2204" y="19844"/>
                    </a:cubicBezTo>
                    <a:cubicBezTo>
                      <a:pt x="2204" y="5444"/>
                      <a:pt x="2204" y="5444"/>
                      <a:pt x="2204" y="5444"/>
                    </a:cubicBezTo>
                    <a:cubicBezTo>
                      <a:pt x="6171" y="5444"/>
                      <a:pt x="6171" y="5444"/>
                      <a:pt x="6171" y="5444"/>
                    </a:cubicBezTo>
                    <a:cubicBezTo>
                      <a:pt x="6612" y="5444"/>
                      <a:pt x="7053" y="5093"/>
                      <a:pt x="7053" y="4741"/>
                    </a:cubicBezTo>
                    <a:cubicBezTo>
                      <a:pt x="7053" y="1756"/>
                      <a:pt x="7053" y="1756"/>
                      <a:pt x="7053" y="1756"/>
                    </a:cubicBezTo>
                    <a:cubicBezTo>
                      <a:pt x="19396" y="1756"/>
                      <a:pt x="19396" y="1756"/>
                      <a:pt x="19396" y="1756"/>
                    </a:cubicBezTo>
                    <a:lnTo>
                      <a:pt x="19396" y="19844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603179" y="2141180"/>
              <a:ext cx="491147" cy="458405"/>
              <a:chOff x="16066236" y="10685463"/>
              <a:chExt cx="805547" cy="751845"/>
            </a:xfrm>
            <a:solidFill>
              <a:schemeClr val="accent1"/>
            </a:solidFill>
          </p:grpSpPr>
          <p:sp>
            <p:nvSpPr>
              <p:cNvPr id="34" name="图形 57"/>
              <p:cNvSpPr/>
              <p:nvPr/>
            </p:nvSpPr>
            <p:spPr>
              <a:xfrm>
                <a:off x="16066236" y="10685463"/>
                <a:ext cx="590735" cy="680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26" y="1271"/>
                    </a:moveTo>
                    <a:cubicBezTo>
                      <a:pt x="16565" y="424"/>
                      <a:pt x="13805" y="0"/>
                      <a:pt x="10881" y="0"/>
                    </a:cubicBezTo>
                    <a:cubicBezTo>
                      <a:pt x="7958" y="0"/>
                      <a:pt x="5035" y="424"/>
                      <a:pt x="2274" y="1271"/>
                    </a:cubicBezTo>
                    <a:cubicBezTo>
                      <a:pt x="974" y="1553"/>
                      <a:pt x="0" y="2824"/>
                      <a:pt x="0" y="3953"/>
                    </a:cubicBezTo>
                    <a:cubicBezTo>
                      <a:pt x="0" y="12565"/>
                      <a:pt x="0" y="12565"/>
                      <a:pt x="0" y="12565"/>
                    </a:cubicBezTo>
                    <a:cubicBezTo>
                      <a:pt x="0" y="13553"/>
                      <a:pt x="650" y="15247"/>
                      <a:pt x="1786" y="16235"/>
                    </a:cubicBezTo>
                    <a:cubicBezTo>
                      <a:pt x="5684" y="19765"/>
                      <a:pt x="8283" y="21600"/>
                      <a:pt x="10881" y="21600"/>
                    </a:cubicBezTo>
                    <a:cubicBezTo>
                      <a:pt x="13480" y="21600"/>
                      <a:pt x="15916" y="19765"/>
                      <a:pt x="19976" y="16235"/>
                    </a:cubicBezTo>
                    <a:cubicBezTo>
                      <a:pt x="20950" y="15247"/>
                      <a:pt x="21600" y="13553"/>
                      <a:pt x="21600" y="12565"/>
                    </a:cubicBezTo>
                    <a:cubicBezTo>
                      <a:pt x="21600" y="3953"/>
                      <a:pt x="21600" y="3953"/>
                      <a:pt x="21600" y="3953"/>
                    </a:cubicBezTo>
                    <a:cubicBezTo>
                      <a:pt x="21600" y="2824"/>
                      <a:pt x="20626" y="1553"/>
                      <a:pt x="19326" y="1271"/>
                    </a:cubicBezTo>
                    <a:close/>
                    <a:moveTo>
                      <a:pt x="20301" y="12565"/>
                    </a:moveTo>
                    <a:cubicBezTo>
                      <a:pt x="20301" y="13271"/>
                      <a:pt x="19651" y="14682"/>
                      <a:pt x="19002" y="15388"/>
                    </a:cubicBezTo>
                    <a:cubicBezTo>
                      <a:pt x="15266" y="18776"/>
                      <a:pt x="12992" y="20471"/>
                      <a:pt x="10881" y="20471"/>
                    </a:cubicBezTo>
                    <a:cubicBezTo>
                      <a:pt x="8770" y="20471"/>
                      <a:pt x="6496" y="18776"/>
                      <a:pt x="2761" y="15388"/>
                    </a:cubicBezTo>
                    <a:cubicBezTo>
                      <a:pt x="1949" y="14682"/>
                      <a:pt x="1462" y="13271"/>
                      <a:pt x="1462" y="12565"/>
                    </a:cubicBezTo>
                    <a:cubicBezTo>
                      <a:pt x="1462" y="3953"/>
                      <a:pt x="1462" y="3953"/>
                      <a:pt x="1462" y="3953"/>
                    </a:cubicBezTo>
                    <a:cubicBezTo>
                      <a:pt x="1462" y="3247"/>
                      <a:pt x="2111" y="2541"/>
                      <a:pt x="2761" y="2400"/>
                    </a:cubicBezTo>
                    <a:cubicBezTo>
                      <a:pt x="5359" y="1694"/>
                      <a:pt x="8120" y="1271"/>
                      <a:pt x="10881" y="1271"/>
                    </a:cubicBezTo>
                    <a:cubicBezTo>
                      <a:pt x="13642" y="1271"/>
                      <a:pt x="16241" y="1694"/>
                      <a:pt x="18839" y="2400"/>
                    </a:cubicBezTo>
                    <a:cubicBezTo>
                      <a:pt x="19651" y="2541"/>
                      <a:pt x="20301" y="3247"/>
                      <a:pt x="20301" y="3953"/>
                    </a:cubicBezTo>
                    <a:lnTo>
                      <a:pt x="20301" y="12565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5" name="图形 58"/>
              <p:cNvSpPr/>
              <p:nvPr/>
            </p:nvSpPr>
            <p:spPr>
              <a:xfrm>
                <a:off x="16146790" y="10792870"/>
                <a:ext cx="724993" cy="6444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37" y="0"/>
                    </a:moveTo>
                    <a:cubicBezTo>
                      <a:pt x="14047" y="0"/>
                      <a:pt x="14047" y="0"/>
                      <a:pt x="14047" y="0"/>
                    </a:cubicBezTo>
                    <a:cubicBezTo>
                      <a:pt x="14047" y="149"/>
                      <a:pt x="14179" y="447"/>
                      <a:pt x="14179" y="596"/>
                    </a:cubicBezTo>
                    <a:cubicBezTo>
                      <a:pt x="14179" y="1639"/>
                      <a:pt x="14179" y="1639"/>
                      <a:pt x="14179" y="1639"/>
                    </a:cubicBezTo>
                    <a:cubicBezTo>
                      <a:pt x="14577" y="1788"/>
                      <a:pt x="14842" y="2234"/>
                      <a:pt x="14842" y="2681"/>
                    </a:cubicBezTo>
                    <a:cubicBezTo>
                      <a:pt x="14842" y="3128"/>
                      <a:pt x="14577" y="3575"/>
                      <a:pt x="14179" y="3724"/>
                    </a:cubicBezTo>
                    <a:cubicBezTo>
                      <a:pt x="14179" y="5363"/>
                      <a:pt x="14179" y="5363"/>
                      <a:pt x="14179" y="5363"/>
                    </a:cubicBezTo>
                    <a:cubicBezTo>
                      <a:pt x="20142" y="5363"/>
                      <a:pt x="20142" y="5363"/>
                      <a:pt x="20142" y="5363"/>
                    </a:cubicBezTo>
                    <a:cubicBezTo>
                      <a:pt x="20142" y="20110"/>
                      <a:pt x="20142" y="20110"/>
                      <a:pt x="20142" y="20110"/>
                    </a:cubicBezTo>
                    <a:cubicBezTo>
                      <a:pt x="1325" y="20110"/>
                      <a:pt x="1325" y="20110"/>
                      <a:pt x="1325" y="20110"/>
                    </a:cubicBezTo>
                    <a:cubicBezTo>
                      <a:pt x="1325" y="14301"/>
                      <a:pt x="1325" y="14301"/>
                      <a:pt x="1325" y="14301"/>
                    </a:cubicBezTo>
                    <a:cubicBezTo>
                      <a:pt x="928" y="13854"/>
                      <a:pt x="398" y="13258"/>
                      <a:pt x="0" y="12811"/>
                    </a:cubicBezTo>
                    <a:cubicBezTo>
                      <a:pt x="0" y="20855"/>
                      <a:pt x="0" y="20855"/>
                      <a:pt x="0" y="20855"/>
                    </a:cubicBezTo>
                    <a:cubicBezTo>
                      <a:pt x="0" y="21302"/>
                      <a:pt x="265" y="21600"/>
                      <a:pt x="663" y="21600"/>
                    </a:cubicBezTo>
                    <a:cubicBezTo>
                      <a:pt x="20937" y="21600"/>
                      <a:pt x="20937" y="21600"/>
                      <a:pt x="20937" y="21600"/>
                    </a:cubicBezTo>
                    <a:cubicBezTo>
                      <a:pt x="21202" y="21600"/>
                      <a:pt x="21600" y="21302"/>
                      <a:pt x="21600" y="20855"/>
                    </a:cubicBezTo>
                    <a:cubicBezTo>
                      <a:pt x="21600" y="745"/>
                      <a:pt x="21600" y="745"/>
                      <a:pt x="21600" y="745"/>
                    </a:cubicBezTo>
                    <a:cubicBezTo>
                      <a:pt x="21600" y="298"/>
                      <a:pt x="21202" y="0"/>
                      <a:pt x="20937" y="0"/>
                    </a:cubicBezTo>
                    <a:close/>
                    <a:moveTo>
                      <a:pt x="16564" y="3724"/>
                    </a:moveTo>
                    <a:cubicBezTo>
                      <a:pt x="16034" y="3724"/>
                      <a:pt x="15637" y="3277"/>
                      <a:pt x="15637" y="2681"/>
                    </a:cubicBezTo>
                    <a:cubicBezTo>
                      <a:pt x="15637" y="2086"/>
                      <a:pt x="16034" y="1639"/>
                      <a:pt x="16564" y="1639"/>
                    </a:cubicBezTo>
                    <a:cubicBezTo>
                      <a:pt x="17094" y="1639"/>
                      <a:pt x="17492" y="2086"/>
                      <a:pt x="17492" y="2681"/>
                    </a:cubicBezTo>
                    <a:cubicBezTo>
                      <a:pt x="17492" y="3277"/>
                      <a:pt x="17094" y="3724"/>
                      <a:pt x="16564" y="3724"/>
                    </a:cubicBezTo>
                    <a:close/>
                    <a:moveTo>
                      <a:pt x="19347" y="3724"/>
                    </a:moveTo>
                    <a:cubicBezTo>
                      <a:pt x="18817" y="3724"/>
                      <a:pt x="18420" y="3277"/>
                      <a:pt x="18420" y="2681"/>
                    </a:cubicBezTo>
                    <a:cubicBezTo>
                      <a:pt x="18420" y="2086"/>
                      <a:pt x="18817" y="1639"/>
                      <a:pt x="19347" y="1639"/>
                    </a:cubicBezTo>
                    <a:cubicBezTo>
                      <a:pt x="19745" y="1639"/>
                      <a:pt x="20142" y="2086"/>
                      <a:pt x="20142" y="2681"/>
                    </a:cubicBezTo>
                    <a:cubicBezTo>
                      <a:pt x="20142" y="3277"/>
                      <a:pt x="19745" y="3724"/>
                      <a:pt x="19347" y="3724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36" name="图形 59"/>
              <p:cNvSpPr/>
              <p:nvPr/>
            </p:nvSpPr>
            <p:spPr>
              <a:xfrm>
                <a:off x="16128888" y="10748116"/>
                <a:ext cx="472140" cy="5594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81" y="1371"/>
                    </a:moveTo>
                    <a:cubicBezTo>
                      <a:pt x="17321" y="514"/>
                      <a:pt x="14060" y="0"/>
                      <a:pt x="10800" y="0"/>
                    </a:cubicBezTo>
                    <a:cubicBezTo>
                      <a:pt x="7336" y="0"/>
                      <a:pt x="4075" y="514"/>
                      <a:pt x="1019" y="1371"/>
                    </a:cubicBezTo>
                    <a:cubicBezTo>
                      <a:pt x="408" y="1543"/>
                      <a:pt x="0" y="2057"/>
                      <a:pt x="0" y="2400"/>
                    </a:cubicBezTo>
                    <a:cubicBezTo>
                      <a:pt x="0" y="12857"/>
                      <a:pt x="0" y="12857"/>
                      <a:pt x="0" y="12857"/>
                    </a:cubicBezTo>
                    <a:cubicBezTo>
                      <a:pt x="0" y="13543"/>
                      <a:pt x="611" y="15086"/>
                      <a:pt x="1223" y="15600"/>
                    </a:cubicBezTo>
                    <a:cubicBezTo>
                      <a:pt x="5706" y="19543"/>
                      <a:pt x="8558" y="21600"/>
                      <a:pt x="10800" y="21600"/>
                    </a:cubicBezTo>
                    <a:cubicBezTo>
                      <a:pt x="13042" y="21600"/>
                      <a:pt x="15894" y="19543"/>
                      <a:pt x="20174" y="15600"/>
                    </a:cubicBezTo>
                    <a:cubicBezTo>
                      <a:pt x="20989" y="15086"/>
                      <a:pt x="21600" y="13543"/>
                      <a:pt x="21600" y="12857"/>
                    </a:cubicBezTo>
                    <a:cubicBezTo>
                      <a:pt x="21600" y="2400"/>
                      <a:pt x="21600" y="2400"/>
                      <a:pt x="21600" y="2400"/>
                    </a:cubicBezTo>
                    <a:cubicBezTo>
                      <a:pt x="21600" y="2057"/>
                      <a:pt x="21192" y="1543"/>
                      <a:pt x="20581" y="1371"/>
                    </a:cubicBezTo>
                    <a:close/>
                    <a:moveTo>
                      <a:pt x="19155" y="3771"/>
                    </a:moveTo>
                    <a:cubicBezTo>
                      <a:pt x="10596" y="6171"/>
                      <a:pt x="10596" y="6171"/>
                      <a:pt x="10596" y="6171"/>
                    </a:cubicBezTo>
                    <a:cubicBezTo>
                      <a:pt x="10596" y="7200"/>
                      <a:pt x="10596" y="7200"/>
                      <a:pt x="10596" y="7200"/>
                    </a:cubicBezTo>
                    <a:cubicBezTo>
                      <a:pt x="19155" y="4800"/>
                      <a:pt x="19155" y="4800"/>
                      <a:pt x="19155" y="4800"/>
                    </a:cubicBezTo>
                    <a:cubicBezTo>
                      <a:pt x="19155" y="6171"/>
                      <a:pt x="19155" y="6171"/>
                      <a:pt x="19155" y="6171"/>
                    </a:cubicBezTo>
                    <a:cubicBezTo>
                      <a:pt x="10596" y="8400"/>
                      <a:pt x="10596" y="8400"/>
                      <a:pt x="10596" y="8400"/>
                    </a:cubicBezTo>
                    <a:cubicBezTo>
                      <a:pt x="10596" y="9600"/>
                      <a:pt x="10596" y="9600"/>
                      <a:pt x="10596" y="9600"/>
                    </a:cubicBezTo>
                    <a:cubicBezTo>
                      <a:pt x="19155" y="7200"/>
                      <a:pt x="19155" y="7200"/>
                      <a:pt x="19155" y="7200"/>
                    </a:cubicBezTo>
                    <a:cubicBezTo>
                      <a:pt x="19155" y="8400"/>
                      <a:pt x="19155" y="8400"/>
                      <a:pt x="19155" y="8400"/>
                    </a:cubicBezTo>
                    <a:cubicBezTo>
                      <a:pt x="10596" y="10800"/>
                      <a:pt x="10596" y="10800"/>
                      <a:pt x="10596" y="10800"/>
                    </a:cubicBezTo>
                    <a:cubicBezTo>
                      <a:pt x="10596" y="11829"/>
                      <a:pt x="10596" y="11829"/>
                      <a:pt x="10596" y="11829"/>
                    </a:cubicBezTo>
                    <a:cubicBezTo>
                      <a:pt x="19155" y="9600"/>
                      <a:pt x="19155" y="9600"/>
                      <a:pt x="19155" y="9600"/>
                    </a:cubicBezTo>
                    <a:cubicBezTo>
                      <a:pt x="19155" y="10800"/>
                      <a:pt x="19155" y="10800"/>
                      <a:pt x="19155" y="10800"/>
                    </a:cubicBezTo>
                    <a:cubicBezTo>
                      <a:pt x="10596" y="13029"/>
                      <a:pt x="10596" y="13029"/>
                      <a:pt x="10596" y="13029"/>
                    </a:cubicBezTo>
                    <a:cubicBezTo>
                      <a:pt x="10596" y="14229"/>
                      <a:pt x="10596" y="14229"/>
                      <a:pt x="10596" y="14229"/>
                    </a:cubicBezTo>
                    <a:cubicBezTo>
                      <a:pt x="19155" y="11829"/>
                      <a:pt x="19155" y="11829"/>
                      <a:pt x="19155" y="11829"/>
                    </a:cubicBezTo>
                    <a:cubicBezTo>
                      <a:pt x="19155" y="12857"/>
                      <a:pt x="19155" y="12857"/>
                      <a:pt x="19155" y="12857"/>
                    </a:cubicBezTo>
                    <a:cubicBezTo>
                      <a:pt x="19155" y="12857"/>
                      <a:pt x="19155" y="13029"/>
                      <a:pt x="19155" y="13029"/>
                    </a:cubicBezTo>
                    <a:cubicBezTo>
                      <a:pt x="10596" y="15429"/>
                      <a:pt x="10596" y="15429"/>
                      <a:pt x="10596" y="15429"/>
                    </a:cubicBezTo>
                    <a:cubicBezTo>
                      <a:pt x="10596" y="16629"/>
                      <a:pt x="10596" y="16629"/>
                      <a:pt x="10596" y="16629"/>
                    </a:cubicBezTo>
                    <a:cubicBezTo>
                      <a:pt x="18543" y="14400"/>
                      <a:pt x="18543" y="14400"/>
                      <a:pt x="18543" y="14400"/>
                    </a:cubicBezTo>
                    <a:cubicBezTo>
                      <a:pt x="17932" y="14914"/>
                      <a:pt x="17117" y="15600"/>
                      <a:pt x="16302" y="16286"/>
                    </a:cubicBezTo>
                    <a:cubicBezTo>
                      <a:pt x="10596" y="17829"/>
                      <a:pt x="10596" y="17829"/>
                      <a:pt x="10596" y="17829"/>
                    </a:cubicBezTo>
                    <a:cubicBezTo>
                      <a:pt x="10596" y="18857"/>
                      <a:pt x="10596" y="18857"/>
                      <a:pt x="10596" y="18857"/>
                    </a:cubicBezTo>
                    <a:cubicBezTo>
                      <a:pt x="14060" y="17829"/>
                      <a:pt x="14060" y="17829"/>
                      <a:pt x="14060" y="17829"/>
                    </a:cubicBezTo>
                    <a:cubicBezTo>
                      <a:pt x="12838" y="18857"/>
                      <a:pt x="11615" y="19543"/>
                      <a:pt x="10800" y="19543"/>
                    </a:cubicBezTo>
                    <a:cubicBezTo>
                      <a:pt x="8966" y="19543"/>
                      <a:pt x="4891" y="15943"/>
                      <a:pt x="2853" y="14229"/>
                    </a:cubicBezTo>
                    <a:cubicBezTo>
                      <a:pt x="2649" y="14057"/>
                      <a:pt x="2242" y="13200"/>
                      <a:pt x="2242" y="12857"/>
                    </a:cubicBezTo>
                    <a:cubicBezTo>
                      <a:pt x="2242" y="2914"/>
                      <a:pt x="2242" y="2914"/>
                      <a:pt x="2242" y="2914"/>
                    </a:cubicBezTo>
                    <a:cubicBezTo>
                      <a:pt x="4891" y="2229"/>
                      <a:pt x="7743" y="1886"/>
                      <a:pt x="10596" y="1886"/>
                    </a:cubicBezTo>
                    <a:cubicBezTo>
                      <a:pt x="10596" y="2571"/>
                      <a:pt x="10596" y="2571"/>
                      <a:pt x="10596" y="2571"/>
                    </a:cubicBezTo>
                    <a:cubicBezTo>
                      <a:pt x="12634" y="2057"/>
                      <a:pt x="12634" y="2057"/>
                      <a:pt x="12634" y="2057"/>
                    </a:cubicBezTo>
                    <a:cubicBezTo>
                      <a:pt x="13857" y="2057"/>
                      <a:pt x="14875" y="2229"/>
                      <a:pt x="15894" y="2400"/>
                    </a:cubicBezTo>
                    <a:cubicBezTo>
                      <a:pt x="10596" y="3771"/>
                      <a:pt x="10596" y="3771"/>
                      <a:pt x="10596" y="3771"/>
                    </a:cubicBezTo>
                    <a:cubicBezTo>
                      <a:pt x="10596" y="4971"/>
                      <a:pt x="10596" y="4971"/>
                      <a:pt x="10596" y="4971"/>
                    </a:cubicBezTo>
                    <a:cubicBezTo>
                      <a:pt x="18340" y="2743"/>
                      <a:pt x="18340" y="2743"/>
                      <a:pt x="18340" y="2743"/>
                    </a:cubicBezTo>
                    <a:cubicBezTo>
                      <a:pt x="18543" y="2914"/>
                      <a:pt x="18951" y="2914"/>
                      <a:pt x="19155" y="2914"/>
                    </a:cubicBezTo>
                    <a:lnTo>
                      <a:pt x="19155" y="3771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5137603" y="2141180"/>
              <a:ext cx="598024" cy="482266"/>
              <a:chOff x="16061749" y="8593217"/>
              <a:chExt cx="887426" cy="715649"/>
            </a:xfrm>
            <a:solidFill>
              <a:schemeClr val="accent1"/>
            </a:solidFill>
          </p:grpSpPr>
          <p:sp>
            <p:nvSpPr>
              <p:cNvPr id="27" name="图形40"/>
              <p:cNvSpPr/>
              <p:nvPr/>
            </p:nvSpPr>
            <p:spPr>
              <a:xfrm>
                <a:off x="16157966" y="8765579"/>
                <a:ext cx="384885" cy="2304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6" h="21600" extrusionOk="0">
                    <a:moveTo>
                      <a:pt x="17007" y="21600"/>
                    </a:moveTo>
                    <a:cubicBezTo>
                      <a:pt x="19490" y="21600"/>
                      <a:pt x="21476" y="18277"/>
                      <a:pt x="21476" y="14123"/>
                    </a:cubicBezTo>
                    <a:cubicBezTo>
                      <a:pt x="21476" y="9969"/>
                      <a:pt x="21476" y="9969"/>
                      <a:pt x="21476" y="9969"/>
                    </a:cubicBezTo>
                    <a:cubicBezTo>
                      <a:pt x="20979" y="8308"/>
                      <a:pt x="19986" y="7477"/>
                      <a:pt x="18993" y="7477"/>
                    </a:cubicBezTo>
                    <a:cubicBezTo>
                      <a:pt x="15021" y="7477"/>
                      <a:pt x="15021" y="7477"/>
                      <a:pt x="15021" y="7477"/>
                    </a:cubicBezTo>
                    <a:cubicBezTo>
                      <a:pt x="15021" y="7062"/>
                      <a:pt x="15021" y="7062"/>
                      <a:pt x="15021" y="7062"/>
                    </a:cubicBezTo>
                    <a:cubicBezTo>
                      <a:pt x="15021" y="3323"/>
                      <a:pt x="13283" y="0"/>
                      <a:pt x="11048" y="0"/>
                    </a:cubicBezTo>
                    <a:cubicBezTo>
                      <a:pt x="5586" y="0"/>
                      <a:pt x="5586" y="0"/>
                      <a:pt x="5586" y="0"/>
                    </a:cubicBezTo>
                    <a:cubicBezTo>
                      <a:pt x="3352" y="0"/>
                      <a:pt x="1614" y="3323"/>
                      <a:pt x="1614" y="7062"/>
                    </a:cubicBezTo>
                    <a:cubicBezTo>
                      <a:pt x="1614" y="7477"/>
                      <a:pt x="1614" y="7477"/>
                      <a:pt x="1614" y="7477"/>
                    </a:cubicBezTo>
                    <a:cubicBezTo>
                      <a:pt x="373" y="7477"/>
                      <a:pt x="373" y="7477"/>
                      <a:pt x="373" y="7477"/>
                    </a:cubicBezTo>
                    <a:cubicBezTo>
                      <a:pt x="-124" y="10800"/>
                      <a:pt x="-124" y="14123"/>
                      <a:pt x="373" y="17446"/>
                    </a:cubicBezTo>
                    <a:cubicBezTo>
                      <a:pt x="621" y="19108"/>
                      <a:pt x="869" y="20354"/>
                      <a:pt x="1366" y="21600"/>
                    </a:cubicBezTo>
                    <a:cubicBezTo>
                      <a:pt x="7573" y="21600"/>
                      <a:pt x="7573" y="21600"/>
                      <a:pt x="7573" y="21600"/>
                    </a:cubicBezTo>
                    <a:cubicBezTo>
                      <a:pt x="7573" y="20769"/>
                      <a:pt x="7573" y="20769"/>
                      <a:pt x="7573" y="20769"/>
                    </a:cubicBezTo>
                    <a:cubicBezTo>
                      <a:pt x="7573" y="19938"/>
                      <a:pt x="7821" y="19523"/>
                      <a:pt x="8069" y="19523"/>
                    </a:cubicBezTo>
                    <a:cubicBezTo>
                      <a:pt x="8814" y="19523"/>
                      <a:pt x="8814" y="19523"/>
                      <a:pt x="8814" y="19523"/>
                    </a:cubicBezTo>
                    <a:cubicBezTo>
                      <a:pt x="9062" y="19523"/>
                      <a:pt x="9310" y="19938"/>
                      <a:pt x="9310" y="20769"/>
                    </a:cubicBezTo>
                    <a:cubicBezTo>
                      <a:pt x="9310" y="21600"/>
                      <a:pt x="9310" y="21600"/>
                      <a:pt x="9310" y="21600"/>
                    </a:cubicBezTo>
                    <a:lnTo>
                      <a:pt x="17007" y="21600"/>
                    </a:lnTo>
                    <a:close/>
                    <a:moveTo>
                      <a:pt x="3848" y="7477"/>
                    </a:moveTo>
                    <a:cubicBezTo>
                      <a:pt x="3848" y="7062"/>
                      <a:pt x="3848" y="7062"/>
                      <a:pt x="3848" y="7062"/>
                    </a:cubicBezTo>
                    <a:cubicBezTo>
                      <a:pt x="3848" y="4985"/>
                      <a:pt x="4593" y="3738"/>
                      <a:pt x="5586" y="3738"/>
                    </a:cubicBezTo>
                    <a:cubicBezTo>
                      <a:pt x="11048" y="3738"/>
                      <a:pt x="11048" y="3738"/>
                      <a:pt x="11048" y="3738"/>
                    </a:cubicBezTo>
                    <a:cubicBezTo>
                      <a:pt x="12042" y="3738"/>
                      <a:pt x="13035" y="4985"/>
                      <a:pt x="13035" y="7062"/>
                    </a:cubicBezTo>
                    <a:cubicBezTo>
                      <a:pt x="13035" y="7477"/>
                      <a:pt x="13035" y="7477"/>
                      <a:pt x="13035" y="7477"/>
                    </a:cubicBezTo>
                    <a:lnTo>
                      <a:pt x="3848" y="7477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8" name="图形41"/>
              <p:cNvSpPr/>
              <p:nvPr/>
            </p:nvSpPr>
            <p:spPr>
              <a:xfrm>
                <a:off x="16196018" y="8964727"/>
                <a:ext cx="355783" cy="1521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770" y="20965"/>
                    </a:moveTo>
                    <a:cubicBezTo>
                      <a:pt x="17280" y="19059"/>
                      <a:pt x="19980" y="13976"/>
                      <a:pt x="21600" y="7624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20790" y="5082"/>
                      <a:pt x="18630" y="8259"/>
                      <a:pt x="16200" y="8259"/>
                    </a:cubicBezTo>
                    <a:cubicBezTo>
                      <a:pt x="7830" y="8259"/>
                      <a:pt x="7830" y="8259"/>
                      <a:pt x="7830" y="8259"/>
                    </a:cubicBezTo>
                    <a:cubicBezTo>
                      <a:pt x="7830" y="10165"/>
                      <a:pt x="7830" y="10165"/>
                      <a:pt x="7830" y="10165"/>
                    </a:cubicBezTo>
                    <a:cubicBezTo>
                      <a:pt x="7830" y="10800"/>
                      <a:pt x="7560" y="11435"/>
                      <a:pt x="7290" y="11435"/>
                    </a:cubicBezTo>
                    <a:cubicBezTo>
                      <a:pt x="6480" y="11435"/>
                      <a:pt x="6480" y="11435"/>
                      <a:pt x="6480" y="11435"/>
                    </a:cubicBezTo>
                    <a:cubicBezTo>
                      <a:pt x="6210" y="11435"/>
                      <a:pt x="5940" y="10800"/>
                      <a:pt x="5940" y="10165"/>
                    </a:cubicBezTo>
                    <a:cubicBezTo>
                      <a:pt x="5940" y="8259"/>
                      <a:pt x="5940" y="8259"/>
                      <a:pt x="5940" y="8259"/>
                    </a:cubicBezTo>
                    <a:cubicBezTo>
                      <a:pt x="0" y="8259"/>
                      <a:pt x="0" y="8259"/>
                      <a:pt x="0" y="8259"/>
                    </a:cubicBezTo>
                    <a:cubicBezTo>
                      <a:pt x="2430" y="16518"/>
                      <a:pt x="6210" y="21600"/>
                      <a:pt x="10800" y="21600"/>
                    </a:cubicBezTo>
                    <a:cubicBezTo>
                      <a:pt x="11880" y="21600"/>
                      <a:pt x="12690" y="21600"/>
                      <a:pt x="13770" y="20965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29" name="图形42"/>
              <p:cNvSpPr/>
              <p:nvPr/>
            </p:nvSpPr>
            <p:spPr>
              <a:xfrm>
                <a:off x="16061749" y="8593217"/>
                <a:ext cx="887426" cy="7156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42" h="20621" extrusionOk="0">
                    <a:moveTo>
                      <a:pt x="19942" y="17120"/>
                    </a:moveTo>
                    <a:cubicBezTo>
                      <a:pt x="15808" y="13669"/>
                      <a:pt x="15808" y="13669"/>
                      <a:pt x="15808" y="13669"/>
                    </a:cubicBezTo>
                    <a:cubicBezTo>
                      <a:pt x="15394" y="13414"/>
                      <a:pt x="14981" y="13414"/>
                      <a:pt x="14568" y="13414"/>
                    </a:cubicBezTo>
                    <a:cubicBezTo>
                      <a:pt x="14464" y="13542"/>
                      <a:pt x="14258" y="13542"/>
                      <a:pt x="14154" y="13669"/>
                    </a:cubicBezTo>
                    <a:cubicBezTo>
                      <a:pt x="13534" y="13158"/>
                      <a:pt x="13534" y="13158"/>
                      <a:pt x="13534" y="13158"/>
                    </a:cubicBezTo>
                    <a:cubicBezTo>
                      <a:pt x="14361" y="11241"/>
                      <a:pt x="14568" y="9068"/>
                      <a:pt x="14154" y="6768"/>
                    </a:cubicBezTo>
                    <a:cubicBezTo>
                      <a:pt x="13224" y="2039"/>
                      <a:pt x="9400" y="-901"/>
                      <a:pt x="5473" y="249"/>
                    </a:cubicBezTo>
                    <a:cubicBezTo>
                      <a:pt x="1649" y="1400"/>
                      <a:pt x="-728" y="6256"/>
                      <a:pt x="202" y="10985"/>
                    </a:cubicBezTo>
                    <a:cubicBezTo>
                      <a:pt x="1132" y="15714"/>
                      <a:pt x="5060" y="18654"/>
                      <a:pt x="8883" y="17504"/>
                    </a:cubicBezTo>
                    <a:cubicBezTo>
                      <a:pt x="10434" y="16992"/>
                      <a:pt x="11674" y="15970"/>
                      <a:pt x="12604" y="14692"/>
                    </a:cubicBezTo>
                    <a:cubicBezTo>
                      <a:pt x="13328" y="15203"/>
                      <a:pt x="13328" y="15203"/>
                      <a:pt x="13328" y="15203"/>
                    </a:cubicBezTo>
                    <a:cubicBezTo>
                      <a:pt x="13328" y="15842"/>
                      <a:pt x="13534" y="16609"/>
                      <a:pt x="14051" y="16992"/>
                    </a:cubicBezTo>
                    <a:cubicBezTo>
                      <a:pt x="18185" y="20316"/>
                      <a:pt x="18185" y="20316"/>
                      <a:pt x="18185" y="20316"/>
                    </a:cubicBezTo>
                    <a:cubicBezTo>
                      <a:pt x="18598" y="20571"/>
                      <a:pt x="19012" y="20699"/>
                      <a:pt x="19425" y="20571"/>
                    </a:cubicBezTo>
                    <a:cubicBezTo>
                      <a:pt x="19839" y="20443"/>
                      <a:pt x="20149" y="20188"/>
                      <a:pt x="20355" y="19677"/>
                    </a:cubicBezTo>
                    <a:cubicBezTo>
                      <a:pt x="20872" y="18782"/>
                      <a:pt x="20665" y="17632"/>
                      <a:pt x="19942" y="17120"/>
                    </a:cubicBezTo>
                    <a:close/>
                    <a:moveTo>
                      <a:pt x="8573" y="15842"/>
                    </a:moveTo>
                    <a:cubicBezTo>
                      <a:pt x="5473" y="16865"/>
                      <a:pt x="2269" y="14436"/>
                      <a:pt x="1546" y="10602"/>
                    </a:cubicBezTo>
                    <a:cubicBezTo>
                      <a:pt x="822" y="6768"/>
                      <a:pt x="2683" y="2806"/>
                      <a:pt x="5783" y="1911"/>
                    </a:cubicBezTo>
                    <a:cubicBezTo>
                      <a:pt x="8987" y="888"/>
                      <a:pt x="12087" y="3317"/>
                      <a:pt x="12914" y="7151"/>
                    </a:cubicBezTo>
                    <a:cubicBezTo>
                      <a:pt x="13638" y="11113"/>
                      <a:pt x="11674" y="14948"/>
                      <a:pt x="8573" y="15842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63F7A18-BDD8-5E0B-B281-8E6985AC0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760"/>
          <a:stretch/>
        </p:blipFill>
        <p:spPr>
          <a:xfrm>
            <a:off x="605945" y="1592781"/>
            <a:ext cx="3371106" cy="446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2006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3752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rPr>
              <a:t>Amazon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rPr>
              <a:t>异常页面处理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0" y="1819343"/>
            <a:ext cx="12192000" cy="4272285"/>
            <a:chOff x="0" y="2333693"/>
            <a:chExt cx="12192000" cy="4272285"/>
          </a:xfrm>
        </p:grpSpPr>
        <p:grpSp>
          <p:nvGrpSpPr>
            <p:cNvPr id="49" name="组合 48"/>
            <p:cNvGrpSpPr/>
            <p:nvPr/>
          </p:nvGrpSpPr>
          <p:grpSpPr>
            <a:xfrm>
              <a:off x="0" y="3076575"/>
              <a:ext cx="12192000" cy="3529403"/>
              <a:chOff x="0" y="2357047"/>
              <a:chExt cx="12192000" cy="3529403"/>
            </a:xfrm>
          </p:grpSpPr>
          <p:sp>
            <p:nvSpPr>
              <p:cNvPr id="90" name="矩形 89"/>
              <p:cNvSpPr/>
              <p:nvPr/>
            </p:nvSpPr>
            <p:spPr>
              <a:xfrm>
                <a:off x="0" y="4142052"/>
                <a:ext cx="12192000" cy="124089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122086" y="2357047"/>
                <a:ext cx="2556428" cy="714565"/>
                <a:chOff x="1479977" y="4915307"/>
                <a:chExt cx="2556428" cy="714565"/>
              </a:xfrm>
            </p:grpSpPr>
            <p:sp>
              <p:nvSpPr>
                <p:cNvPr id="101" name="文本框 100"/>
                <p:cNvSpPr txBox="1"/>
                <p:nvPr/>
              </p:nvSpPr>
              <p:spPr>
                <a:xfrm>
                  <a:off x="1635200" y="4915307"/>
                  <a:ext cx="224598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b="1" dirty="0">
                      <a:solidFill>
                        <a:schemeClr val="accent1"/>
                      </a:solidFill>
                      <a:latin typeface="阿里巴巴普惠体 R" panose="00020600040101010101" pitchFamily="18" charset="-122"/>
                      <a:ea typeface="阿里巴巴普惠体 R" panose="00020600040101010101" pitchFamily="18" charset="-122"/>
                      <a:cs typeface="阿里巴巴普惠体 R" panose="00020600040101010101" pitchFamily="18" charset="-122"/>
                    </a:rPr>
                    <a:t>验证码</a:t>
                  </a:r>
                </a:p>
              </p:txBody>
            </p:sp>
            <p:sp>
              <p:nvSpPr>
                <p:cNvPr id="102" name="文本框 101"/>
                <p:cNvSpPr txBox="1"/>
                <p:nvPr/>
              </p:nvSpPr>
              <p:spPr>
                <a:xfrm>
                  <a:off x="1479977" y="5252461"/>
                  <a:ext cx="2556428" cy="3774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endParaRPr>
                </a:p>
              </p:txBody>
            </p:sp>
          </p:grpSp>
          <p:sp>
            <p:nvSpPr>
              <p:cNvPr id="99" name="文本框 98"/>
              <p:cNvSpPr txBox="1"/>
              <p:nvPr/>
            </p:nvSpPr>
            <p:spPr>
              <a:xfrm>
                <a:off x="4973009" y="2357047"/>
                <a:ext cx="22459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404</a:t>
                </a:r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页面</a:t>
                </a:r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8668709" y="2357047"/>
                <a:ext cx="22459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网络延迟访问失败</a:t>
                </a:r>
              </a:p>
            </p:txBody>
          </p:sp>
          <p:pic>
            <p:nvPicPr>
              <p:cNvPr id="94" name="图片 9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0" t="3320" r="5628" b="5615"/>
              <a:stretch>
                <a:fillRect/>
              </a:stretch>
            </p:blipFill>
            <p:spPr>
              <a:xfrm>
                <a:off x="723900" y="3638550"/>
                <a:ext cx="3352800" cy="2247900"/>
              </a:xfrm>
              <a:custGeom>
                <a:avLst/>
                <a:gdLst>
                  <a:gd name="connsiteX0" fmla="*/ 0 w 3352800"/>
                  <a:gd name="connsiteY0" fmla="*/ 0 h 2247900"/>
                  <a:gd name="connsiteX1" fmla="*/ 3352800 w 3352800"/>
                  <a:gd name="connsiteY1" fmla="*/ 0 h 2247900"/>
                  <a:gd name="connsiteX2" fmla="*/ 3352800 w 3352800"/>
                  <a:gd name="connsiteY2" fmla="*/ 2247900 h 2247900"/>
                  <a:gd name="connsiteX3" fmla="*/ 0 w 3352800"/>
                  <a:gd name="connsiteY3" fmla="*/ 2247900 h 2247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2800" h="2247900">
                    <a:moveTo>
                      <a:pt x="0" y="0"/>
                    </a:moveTo>
                    <a:lnTo>
                      <a:pt x="3352800" y="0"/>
                    </a:lnTo>
                    <a:lnTo>
                      <a:pt x="3352800" y="2247900"/>
                    </a:lnTo>
                    <a:lnTo>
                      <a:pt x="0" y="2247900"/>
                    </a:lnTo>
                    <a:close/>
                  </a:path>
                </a:pathLst>
              </a:custGeom>
            </p:spPr>
          </p:pic>
          <p:pic>
            <p:nvPicPr>
              <p:cNvPr id="95" name="图片 9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1" t="3387" r="17230" b="3692"/>
              <a:stretch>
                <a:fillRect/>
              </a:stretch>
            </p:blipFill>
            <p:spPr>
              <a:xfrm>
                <a:off x="4419600" y="3638550"/>
                <a:ext cx="3352800" cy="2247900"/>
              </a:xfrm>
              <a:custGeom>
                <a:avLst/>
                <a:gdLst>
                  <a:gd name="connsiteX0" fmla="*/ 0 w 3352800"/>
                  <a:gd name="connsiteY0" fmla="*/ 0 h 2247900"/>
                  <a:gd name="connsiteX1" fmla="*/ 3352800 w 3352800"/>
                  <a:gd name="connsiteY1" fmla="*/ 0 h 2247900"/>
                  <a:gd name="connsiteX2" fmla="*/ 3352800 w 3352800"/>
                  <a:gd name="connsiteY2" fmla="*/ 2247900 h 2247900"/>
                  <a:gd name="connsiteX3" fmla="*/ 0 w 3352800"/>
                  <a:gd name="connsiteY3" fmla="*/ 2247900 h 2247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2800" h="2247900">
                    <a:moveTo>
                      <a:pt x="0" y="0"/>
                    </a:moveTo>
                    <a:lnTo>
                      <a:pt x="3352800" y="0"/>
                    </a:lnTo>
                    <a:lnTo>
                      <a:pt x="3352800" y="2247900"/>
                    </a:lnTo>
                    <a:lnTo>
                      <a:pt x="0" y="2247900"/>
                    </a:lnTo>
                    <a:close/>
                  </a:path>
                </a:pathLst>
              </a:custGeom>
            </p:spPr>
          </p:pic>
          <p:pic>
            <p:nvPicPr>
              <p:cNvPr id="96" name="图片 9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4" t="7573" r="9631" b="11190"/>
              <a:stretch>
                <a:fillRect/>
              </a:stretch>
            </p:blipFill>
            <p:spPr>
              <a:xfrm>
                <a:off x="8115300" y="3638550"/>
                <a:ext cx="3352800" cy="2247900"/>
              </a:xfrm>
              <a:custGeom>
                <a:avLst/>
                <a:gdLst>
                  <a:gd name="connsiteX0" fmla="*/ 0 w 3352800"/>
                  <a:gd name="connsiteY0" fmla="*/ 0 h 2247900"/>
                  <a:gd name="connsiteX1" fmla="*/ 3352800 w 3352800"/>
                  <a:gd name="connsiteY1" fmla="*/ 0 h 2247900"/>
                  <a:gd name="connsiteX2" fmla="*/ 3352800 w 3352800"/>
                  <a:gd name="connsiteY2" fmla="*/ 2247900 h 2247900"/>
                  <a:gd name="connsiteX3" fmla="*/ 0 w 3352800"/>
                  <a:gd name="connsiteY3" fmla="*/ 2247900 h 2247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2800" h="2247900">
                    <a:moveTo>
                      <a:pt x="0" y="0"/>
                    </a:moveTo>
                    <a:lnTo>
                      <a:pt x="3352800" y="0"/>
                    </a:lnTo>
                    <a:lnTo>
                      <a:pt x="3352800" y="2247900"/>
                    </a:lnTo>
                    <a:lnTo>
                      <a:pt x="0" y="2247900"/>
                    </a:lnTo>
                    <a:close/>
                  </a:path>
                </a:pathLst>
              </a:custGeom>
            </p:spPr>
          </p:pic>
        </p:grpSp>
        <p:sp>
          <p:nvSpPr>
            <p:cNvPr id="50" name="矩形: 圆角 49"/>
            <p:cNvSpPr/>
            <p:nvPr/>
          </p:nvSpPr>
          <p:spPr>
            <a:xfrm>
              <a:off x="2108928" y="2333693"/>
              <a:ext cx="582743" cy="58274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51" name="矩形: 圆角 50"/>
            <p:cNvSpPr/>
            <p:nvPr/>
          </p:nvSpPr>
          <p:spPr>
            <a:xfrm>
              <a:off x="5804628" y="2333693"/>
              <a:ext cx="582743" cy="58274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52" name="矩形: 圆角 51"/>
            <p:cNvSpPr/>
            <p:nvPr/>
          </p:nvSpPr>
          <p:spPr>
            <a:xfrm>
              <a:off x="9500328" y="2333693"/>
              <a:ext cx="582743" cy="58274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2252562" y="2516390"/>
              <a:ext cx="291666" cy="241939"/>
              <a:chOff x="8080033" y="3811471"/>
              <a:chExt cx="417193" cy="346065"/>
            </a:xfrm>
            <a:solidFill>
              <a:schemeClr val="bg1"/>
            </a:solidFill>
          </p:grpSpPr>
          <p:sp>
            <p:nvSpPr>
              <p:cNvPr id="80" name="图形94"/>
              <p:cNvSpPr/>
              <p:nvPr/>
            </p:nvSpPr>
            <p:spPr>
              <a:xfrm>
                <a:off x="8235298" y="4119302"/>
                <a:ext cx="109361" cy="22953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81" name="图形95"/>
              <p:cNvSpPr/>
              <p:nvPr/>
            </p:nvSpPr>
            <p:spPr>
              <a:xfrm>
                <a:off x="8080033" y="3811471"/>
                <a:ext cx="417193" cy="3010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73" y="0"/>
                    </a:moveTo>
                    <a:cubicBezTo>
                      <a:pt x="615" y="0"/>
                      <a:pt x="615" y="0"/>
                      <a:pt x="615" y="0"/>
                    </a:cubicBezTo>
                    <a:cubicBezTo>
                      <a:pt x="263" y="0"/>
                      <a:pt x="0" y="243"/>
                      <a:pt x="0" y="728"/>
                    </a:cubicBezTo>
                    <a:cubicBezTo>
                      <a:pt x="0" y="20872"/>
                      <a:pt x="0" y="20872"/>
                      <a:pt x="0" y="20872"/>
                    </a:cubicBezTo>
                    <a:cubicBezTo>
                      <a:pt x="0" y="21236"/>
                      <a:pt x="263" y="21600"/>
                      <a:pt x="615" y="21600"/>
                    </a:cubicBezTo>
                    <a:cubicBezTo>
                      <a:pt x="21073" y="21600"/>
                      <a:pt x="21073" y="21600"/>
                      <a:pt x="21073" y="21600"/>
                    </a:cubicBezTo>
                    <a:cubicBezTo>
                      <a:pt x="21337" y="21600"/>
                      <a:pt x="21600" y="21236"/>
                      <a:pt x="21600" y="20872"/>
                    </a:cubicBezTo>
                    <a:cubicBezTo>
                      <a:pt x="21600" y="728"/>
                      <a:pt x="21600" y="728"/>
                      <a:pt x="21600" y="728"/>
                    </a:cubicBezTo>
                    <a:cubicBezTo>
                      <a:pt x="21600" y="243"/>
                      <a:pt x="21337" y="0"/>
                      <a:pt x="21073" y="0"/>
                    </a:cubicBezTo>
                    <a:close/>
                    <a:moveTo>
                      <a:pt x="20283" y="16867"/>
                    </a:moveTo>
                    <a:cubicBezTo>
                      <a:pt x="1405" y="16867"/>
                      <a:pt x="1405" y="16867"/>
                      <a:pt x="1405" y="16867"/>
                    </a:cubicBezTo>
                    <a:cubicBezTo>
                      <a:pt x="1405" y="1699"/>
                      <a:pt x="1405" y="1699"/>
                      <a:pt x="1405" y="1699"/>
                    </a:cubicBezTo>
                    <a:cubicBezTo>
                      <a:pt x="20283" y="1699"/>
                      <a:pt x="20283" y="1699"/>
                      <a:pt x="20283" y="1699"/>
                    </a:cubicBezTo>
                    <a:lnTo>
                      <a:pt x="20283" y="16867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82" name="图形96"/>
              <p:cNvSpPr/>
              <p:nvPr/>
            </p:nvSpPr>
            <p:spPr>
              <a:xfrm>
                <a:off x="8200195" y="4147224"/>
                <a:ext cx="178218" cy="103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71" y="0"/>
                    </a:moveTo>
                    <a:cubicBezTo>
                      <a:pt x="823" y="0"/>
                      <a:pt x="823" y="0"/>
                      <a:pt x="823" y="0"/>
                    </a:cubicBezTo>
                    <a:cubicBezTo>
                      <a:pt x="411" y="0"/>
                      <a:pt x="0" y="7200"/>
                      <a:pt x="0" y="1440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14400"/>
                      <a:pt x="21600" y="14400"/>
                      <a:pt x="21600" y="14400"/>
                    </a:cubicBezTo>
                    <a:cubicBezTo>
                      <a:pt x="21600" y="7200"/>
                      <a:pt x="21189" y="0"/>
                      <a:pt x="20571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83" name="图形97"/>
              <p:cNvSpPr/>
              <p:nvPr/>
            </p:nvSpPr>
            <p:spPr>
              <a:xfrm>
                <a:off x="8117836" y="3984289"/>
                <a:ext cx="47255" cy="4725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84" name="图形98"/>
              <p:cNvSpPr/>
              <p:nvPr/>
            </p:nvSpPr>
            <p:spPr>
              <a:xfrm>
                <a:off x="8178592" y="3943784"/>
                <a:ext cx="49955" cy="47257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85" name="图形99"/>
              <p:cNvSpPr/>
              <p:nvPr/>
            </p:nvSpPr>
            <p:spPr>
              <a:xfrm>
                <a:off x="8248799" y="3962686"/>
                <a:ext cx="47255" cy="4725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86" name="图形100"/>
              <p:cNvSpPr/>
              <p:nvPr/>
            </p:nvSpPr>
            <p:spPr>
              <a:xfrm>
                <a:off x="8300104" y="3899229"/>
                <a:ext cx="49955" cy="4860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87" name="图形101"/>
              <p:cNvSpPr/>
              <p:nvPr/>
            </p:nvSpPr>
            <p:spPr>
              <a:xfrm>
                <a:off x="8352760" y="3938383"/>
                <a:ext cx="47255" cy="47257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88" name="图形102"/>
              <p:cNvSpPr/>
              <p:nvPr/>
            </p:nvSpPr>
            <p:spPr>
              <a:xfrm>
                <a:off x="8409466" y="3861425"/>
                <a:ext cx="47255" cy="4725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89" name="图形103"/>
              <p:cNvSpPr/>
              <p:nvPr/>
            </p:nvSpPr>
            <p:spPr>
              <a:xfrm>
                <a:off x="8132964" y="3875605"/>
                <a:ext cx="308714" cy="1410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1" h="21497" extrusionOk="0">
                    <a:moveTo>
                      <a:pt x="591" y="21497"/>
                    </a:moveTo>
                    <a:cubicBezTo>
                      <a:pt x="474" y="21497"/>
                      <a:pt x="239" y="21240"/>
                      <a:pt x="122" y="20983"/>
                    </a:cubicBezTo>
                    <a:cubicBezTo>
                      <a:pt x="-113" y="20211"/>
                      <a:pt x="4" y="19440"/>
                      <a:pt x="357" y="18926"/>
                    </a:cubicBezTo>
                    <a:cubicBezTo>
                      <a:pt x="4817" y="12497"/>
                      <a:pt x="4817" y="12497"/>
                      <a:pt x="4817" y="12497"/>
                    </a:cubicBezTo>
                    <a:cubicBezTo>
                      <a:pt x="9396" y="15326"/>
                      <a:pt x="9396" y="15326"/>
                      <a:pt x="9396" y="15326"/>
                    </a:cubicBezTo>
                    <a:cubicBezTo>
                      <a:pt x="13270" y="5554"/>
                      <a:pt x="13270" y="5554"/>
                      <a:pt x="13270" y="5554"/>
                    </a:cubicBezTo>
                    <a:cubicBezTo>
                      <a:pt x="16791" y="11468"/>
                      <a:pt x="16791" y="11468"/>
                      <a:pt x="16791" y="11468"/>
                    </a:cubicBezTo>
                    <a:cubicBezTo>
                      <a:pt x="20313" y="668"/>
                      <a:pt x="20313" y="668"/>
                      <a:pt x="20313" y="668"/>
                    </a:cubicBezTo>
                    <a:cubicBezTo>
                      <a:pt x="20430" y="-103"/>
                      <a:pt x="20900" y="-103"/>
                      <a:pt x="21135" y="154"/>
                    </a:cubicBezTo>
                    <a:cubicBezTo>
                      <a:pt x="21370" y="668"/>
                      <a:pt x="21487" y="1440"/>
                      <a:pt x="21252" y="2211"/>
                    </a:cubicBezTo>
                    <a:cubicBezTo>
                      <a:pt x="17144" y="15326"/>
                      <a:pt x="17144" y="15326"/>
                      <a:pt x="17144" y="15326"/>
                    </a:cubicBezTo>
                    <a:cubicBezTo>
                      <a:pt x="13387" y="9411"/>
                      <a:pt x="13387" y="9411"/>
                      <a:pt x="13387" y="9411"/>
                    </a:cubicBezTo>
                    <a:cubicBezTo>
                      <a:pt x="9865" y="18411"/>
                      <a:pt x="9865" y="18411"/>
                      <a:pt x="9865" y="18411"/>
                    </a:cubicBezTo>
                    <a:cubicBezTo>
                      <a:pt x="4935" y="15583"/>
                      <a:pt x="4935" y="15583"/>
                      <a:pt x="4935" y="15583"/>
                    </a:cubicBezTo>
                    <a:cubicBezTo>
                      <a:pt x="944" y="21240"/>
                      <a:pt x="944" y="21240"/>
                      <a:pt x="944" y="21240"/>
                    </a:cubicBezTo>
                    <a:cubicBezTo>
                      <a:pt x="826" y="21497"/>
                      <a:pt x="709" y="21497"/>
                      <a:pt x="591" y="21497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p:grpSp>
        <p:grpSp>
          <p:nvGrpSpPr>
            <p:cNvPr id="54" name="图形199"/>
            <p:cNvGrpSpPr/>
            <p:nvPr/>
          </p:nvGrpSpPr>
          <p:grpSpPr>
            <a:xfrm>
              <a:off x="9661729" y="2512683"/>
              <a:ext cx="319443" cy="209546"/>
              <a:chOff x="8999475" y="4861877"/>
              <a:chExt cx="456924" cy="299730"/>
            </a:xfrm>
            <a:solidFill>
              <a:schemeClr val="bg1"/>
            </a:solidFill>
          </p:grpSpPr>
          <p:sp>
            <p:nvSpPr>
              <p:cNvPr id="73" name="图形199-1"/>
              <p:cNvSpPr/>
              <p:nvPr/>
            </p:nvSpPr>
            <p:spPr>
              <a:xfrm>
                <a:off x="9046730" y="4979337"/>
                <a:ext cx="109361" cy="1080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74" name="图形199-2"/>
              <p:cNvSpPr/>
              <p:nvPr/>
            </p:nvSpPr>
            <p:spPr>
              <a:xfrm>
                <a:off x="9046730" y="5015362"/>
                <a:ext cx="172817" cy="10312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75" name="图形199-3"/>
              <p:cNvSpPr/>
              <p:nvPr/>
            </p:nvSpPr>
            <p:spPr>
              <a:xfrm>
                <a:off x="9046730" y="5050895"/>
                <a:ext cx="172817" cy="1080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76" name="图形199-4"/>
              <p:cNvSpPr/>
              <p:nvPr/>
            </p:nvSpPr>
            <p:spPr>
              <a:xfrm>
                <a:off x="9046730" y="5085999"/>
                <a:ext cx="172817" cy="1080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77" name="图形199-5"/>
              <p:cNvSpPr/>
              <p:nvPr/>
            </p:nvSpPr>
            <p:spPr>
              <a:xfrm>
                <a:off x="9316757" y="5015792"/>
                <a:ext cx="21603" cy="607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969" y="21600"/>
                    </a:moveTo>
                    <a:cubicBezTo>
                      <a:pt x="13292" y="21000"/>
                      <a:pt x="18277" y="20400"/>
                      <a:pt x="21600" y="19200"/>
                    </a:cubicBezTo>
                    <a:cubicBezTo>
                      <a:pt x="21600" y="2400"/>
                      <a:pt x="21600" y="2400"/>
                      <a:pt x="21600" y="2400"/>
                    </a:cubicBezTo>
                    <a:cubicBezTo>
                      <a:pt x="16615" y="600"/>
                      <a:pt x="9969" y="0"/>
                      <a:pt x="1662" y="0"/>
                    </a:cubicBezTo>
                    <a:cubicBezTo>
                      <a:pt x="1662" y="0"/>
                      <a:pt x="1662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1662" y="21600"/>
                      <a:pt x="1662" y="21600"/>
                      <a:pt x="1662" y="21600"/>
                    </a:cubicBezTo>
                    <a:cubicBezTo>
                      <a:pt x="4985" y="21600"/>
                      <a:pt x="6646" y="21600"/>
                      <a:pt x="9969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78" name="图形199-6"/>
              <p:cNvSpPr/>
              <p:nvPr/>
            </p:nvSpPr>
            <p:spPr>
              <a:xfrm>
                <a:off x="8999475" y="4861877"/>
                <a:ext cx="338885" cy="299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04" y="19769"/>
                    </a:moveTo>
                    <a:cubicBezTo>
                      <a:pt x="20304" y="19769"/>
                      <a:pt x="20304" y="19769"/>
                      <a:pt x="20196" y="19769"/>
                    </a:cubicBezTo>
                    <a:cubicBezTo>
                      <a:pt x="20196" y="20014"/>
                      <a:pt x="20196" y="20014"/>
                      <a:pt x="20196" y="20014"/>
                    </a:cubicBezTo>
                    <a:cubicBezTo>
                      <a:pt x="1404" y="20014"/>
                      <a:pt x="1404" y="20014"/>
                      <a:pt x="1404" y="20014"/>
                    </a:cubicBezTo>
                    <a:cubicBezTo>
                      <a:pt x="1404" y="5369"/>
                      <a:pt x="1404" y="5369"/>
                      <a:pt x="1404" y="5369"/>
                    </a:cubicBezTo>
                    <a:cubicBezTo>
                      <a:pt x="20196" y="5369"/>
                      <a:pt x="20196" y="5369"/>
                      <a:pt x="20196" y="5369"/>
                    </a:cubicBezTo>
                    <a:cubicBezTo>
                      <a:pt x="20196" y="6834"/>
                      <a:pt x="20196" y="6834"/>
                      <a:pt x="20196" y="6834"/>
                    </a:cubicBezTo>
                    <a:cubicBezTo>
                      <a:pt x="20304" y="6834"/>
                      <a:pt x="20304" y="6834"/>
                      <a:pt x="20304" y="6834"/>
                    </a:cubicBezTo>
                    <a:cubicBezTo>
                      <a:pt x="20736" y="6834"/>
                      <a:pt x="21168" y="6834"/>
                      <a:pt x="21600" y="6956"/>
                    </a:cubicBezTo>
                    <a:cubicBezTo>
                      <a:pt x="21600" y="732"/>
                      <a:pt x="21600" y="732"/>
                      <a:pt x="21600" y="732"/>
                    </a:cubicBezTo>
                    <a:cubicBezTo>
                      <a:pt x="21600" y="366"/>
                      <a:pt x="21276" y="0"/>
                      <a:pt x="20952" y="0"/>
                    </a:cubicBezTo>
                    <a:cubicBezTo>
                      <a:pt x="756" y="0"/>
                      <a:pt x="756" y="0"/>
                      <a:pt x="756" y="0"/>
                    </a:cubicBezTo>
                    <a:cubicBezTo>
                      <a:pt x="324" y="0"/>
                      <a:pt x="0" y="366"/>
                      <a:pt x="0" y="732"/>
                    </a:cubicBezTo>
                    <a:cubicBezTo>
                      <a:pt x="0" y="20868"/>
                      <a:pt x="0" y="20868"/>
                      <a:pt x="0" y="20868"/>
                    </a:cubicBezTo>
                    <a:cubicBezTo>
                      <a:pt x="0" y="21234"/>
                      <a:pt x="324" y="21600"/>
                      <a:pt x="756" y="21600"/>
                    </a:cubicBezTo>
                    <a:cubicBezTo>
                      <a:pt x="20952" y="21600"/>
                      <a:pt x="20952" y="21600"/>
                      <a:pt x="20952" y="21600"/>
                    </a:cubicBezTo>
                    <a:cubicBezTo>
                      <a:pt x="21276" y="21600"/>
                      <a:pt x="21600" y="21234"/>
                      <a:pt x="21600" y="20868"/>
                    </a:cubicBezTo>
                    <a:cubicBezTo>
                      <a:pt x="21600" y="19647"/>
                      <a:pt x="21600" y="19647"/>
                      <a:pt x="21600" y="19647"/>
                    </a:cubicBezTo>
                    <a:cubicBezTo>
                      <a:pt x="21168" y="19769"/>
                      <a:pt x="20736" y="19769"/>
                      <a:pt x="20304" y="19769"/>
                    </a:cubicBezTo>
                    <a:close/>
                    <a:moveTo>
                      <a:pt x="19332" y="1586"/>
                    </a:moveTo>
                    <a:cubicBezTo>
                      <a:pt x="19764" y="1586"/>
                      <a:pt x="20196" y="2075"/>
                      <a:pt x="20196" y="2685"/>
                    </a:cubicBezTo>
                    <a:cubicBezTo>
                      <a:pt x="20196" y="3295"/>
                      <a:pt x="19764" y="3661"/>
                      <a:pt x="19332" y="3661"/>
                    </a:cubicBezTo>
                    <a:cubicBezTo>
                      <a:pt x="18792" y="3661"/>
                      <a:pt x="18360" y="3295"/>
                      <a:pt x="18360" y="2685"/>
                    </a:cubicBezTo>
                    <a:cubicBezTo>
                      <a:pt x="18360" y="2075"/>
                      <a:pt x="18792" y="1586"/>
                      <a:pt x="19332" y="1586"/>
                    </a:cubicBezTo>
                    <a:close/>
                    <a:moveTo>
                      <a:pt x="16632" y="1586"/>
                    </a:moveTo>
                    <a:cubicBezTo>
                      <a:pt x="17172" y="1586"/>
                      <a:pt x="17496" y="2075"/>
                      <a:pt x="17496" y="2685"/>
                    </a:cubicBezTo>
                    <a:cubicBezTo>
                      <a:pt x="17496" y="3295"/>
                      <a:pt x="17172" y="3661"/>
                      <a:pt x="16632" y="3661"/>
                    </a:cubicBezTo>
                    <a:cubicBezTo>
                      <a:pt x="16092" y="3661"/>
                      <a:pt x="15660" y="3295"/>
                      <a:pt x="15660" y="2685"/>
                    </a:cubicBezTo>
                    <a:cubicBezTo>
                      <a:pt x="15660" y="2075"/>
                      <a:pt x="16092" y="1586"/>
                      <a:pt x="16632" y="1586"/>
                    </a:cubicBezTo>
                    <a:close/>
                    <a:moveTo>
                      <a:pt x="13932" y="1586"/>
                    </a:moveTo>
                    <a:cubicBezTo>
                      <a:pt x="14472" y="1586"/>
                      <a:pt x="14904" y="2075"/>
                      <a:pt x="14904" y="2685"/>
                    </a:cubicBezTo>
                    <a:cubicBezTo>
                      <a:pt x="14904" y="3295"/>
                      <a:pt x="14472" y="3661"/>
                      <a:pt x="13932" y="3661"/>
                    </a:cubicBezTo>
                    <a:cubicBezTo>
                      <a:pt x="13392" y="3661"/>
                      <a:pt x="13068" y="3295"/>
                      <a:pt x="13068" y="2685"/>
                    </a:cubicBezTo>
                    <a:cubicBezTo>
                      <a:pt x="13068" y="2075"/>
                      <a:pt x="13392" y="1586"/>
                      <a:pt x="13932" y="1586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79" name="图形199-7"/>
              <p:cNvSpPr/>
              <p:nvPr/>
            </p:nvSpPr>
            <p:spPr>
              <a:xfrm>
                <a:off x="9244998" y="4972304"/>
                <a:ext cx="211401" cy="1711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2" h="20590" extrusionOk="0">
                    <a:moveTo>
                      <a:pt x="20005" y="16992"/>
                    </a:moveTo>
                    <a:cubicBezTo>
                      <a:pt x="15718" y="13732"/>
                      <a:pt x="15718" y="13732"/>
                      <a:pt x="15718" y="13732"/>
                    </a:cubicBezTo>
                    <a:cubicBezTo>
                      <a:pt x="15388" y="13324"/>
                      <a:pt x="14893" y="13324"/>
                      <a:pt x="14563" y="13324"/>
                    </a:cubicBezTo>
                    <a:cubicBezTo>
                      <a:pt x="14398" y="13528"/>
                      <a:pt x="14234" y="13528"/>
                      <a:pt x="14234" y="13528"/>
                    </a:cubicBezTo>
                    <a:cubicBezTo>
                      <a:pt x="13409" y="13120"/>
                      <a:pt x="13409" y="13120"/>
                      <a:pt x="13409" y="13120"/>
                    </a:cubicBezTo>
                    <a:cubicBezTo>
                      <a:pt x="14234" y="11083"/>
                      <a:pt x="14563" y="9045"/>
                      <a:pt x="14234" y="6803"/>
                    </a:cubicBezTo>
                    <a:cubicBezTo>
                      <a:pt x="13244" y="1913"/>
                      <a:pt x="9287" y="-940"/>
                      <a:pt x="5495" y="283"/>
                    </a:cubicBezTo>
                    <a:cubicBezTo>
                      <a:pt x="1702" y="1302"/>
                      <a:pt x="-771" y="6192"/>
                      <a:pt x="218" y="10879"/>
                    </a:cubicBezTo>
                    <a:cubicBezTo>
                      <a:pt x="1208" y="15769"/>
                      <a:pt x="5000" y="18622"/>
                      <a:pt x="8792" y="17400"/>
                    </a:cubicBezTo>
                    <a:cubicBezTo>
                      <a:pt x="10441" y="16992"/>
                      <a:pt x="11760" y="15973"/>
                      <a:pt x="12585" y="14547"/>
                    </a:cubicBezTo>
                    <a:cubicBezTo>
                      <a:pt x="13409" y="15158"/>
                      <a:pt x="13409" y="15158"/>
                      <a:pt x="13409" y="15158"/>
                    </a:cubicBezTo>
                    <a:cubicBezTo>
                      <a:pt x="13244" y="15769"/>
                      <a:pt x="13574" y="16585"/>
                      <a:pt x="14069" y="16992"/>
                    </a:cubicBezTo>
                    <a:cubicBezTo>
                      <a:pt x="18191" y="20252"/>
                      <a:pt x="18191" y="20252"/>
                      <a:pt x="18191" y="20252"/>
                    </a:cubicBezTo>
                    <a:cubicBezTo>
                      <a:pt x="18685" y="20660"/>
                      <a:pt x="19015" y="20660"/>
                      <a:pt x="19510" y="20456"/>
                    </a:cubicBezTo>
                    <a:cubicBezTo>
                      <a:pt x="19840" y="20456"/>
                      <a:pt x="20169" y="20049"/>
                      <a:pt x="20334" y="19641"/>
                    </a:cubicBezTo>
                    <a:cubicBezTo>
                      <a:pt x="20829" y="18826"/>
                      <a:pt x="20664" y="17603"/>
                      <a:pt x="20005" y="16992"/>
                    </a:cubicBezTo>
                    <a:close/>
                    <a:moveTo>
                      <a:pt x="8298" y="14343"/>
                    </a:moveTo>
                    <a:cubicBezTo>
                      <a:pt x="5824" y="15158"/>
                      <a:pt x="3351" y="13120"/>
                      <a:pt x="2692" y="10268"/>
                    </a:cubicBezTo>
                    <a:cubicBezTo>
                      <a:pt x="2032" y="7211"/>
                      <a:pt x="3681" y="3951"/>
                      <a:pt x="6154" y="3339"/>
                    </a:cubicBezTo>
                    <a:cubicBezTo>
                      <a:pt x="8627" y="2524"/>
                      <a:pt x="11101" y="4358"/>
                      <a:pt x="11595" y="7415"/>
                    </a:cubicBezTo>
                    <a:cubicBezTo>
                      <a:pt x="12255" y="10471"/>
                      <a:pt x="10771" y="13528"/>
                      <a:pt x="8298" y="14343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5964469" y="2483333"/>
              <a:ext cx="263062" cy="302992"/>
              <a:chOff x="5300450" y="6856026"/>
              <a:chExt cx="411446" cy="473900"/>
            </a:xfrm>
            <a:solidFill>
              <a:schemeClr val="bg1"/>
            </a:solidFill>
          </p:grpSpPr>
          <p:sp>
            <p:nvSpPr>
              <p:cNvPr id="56" name="图形252"/>
              <p:cNvSpPr/>
              <p:nvPr/>
            </p:nvSpPr>
            <p:spPr>
              <a:xfrm>
                <a:off x="5397313" y="6856026"/>
                <a:ext cx="72908" cy="9181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57" name="图形253"/>
              <p:cNvSpPr/>
              <p:nvPr/>
            </p:nvSpPr>
            <p:spPr>
              <a:xfrm>
                <a:off x="5300450" y="6955937"/>
                <a:ext cx="262931" cy="3739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2" h="21600" extrusionOk="0">
                    <a:moveTo>
                      <a:pt x="21324" y="5278"/>
                    </a:moveTo>
                    <a:cubicBezTo>
                      <a:pt x="21324" y="4398"/>
                      <a:pt x="21462" y="3030"/>
                      <a:pt x="21462" y="3323"/>
                    </a:cubicBezTo>
                    <a:cubicBezTo>
                      <a:pt x="21462" y="3323"/>
                      <a:pt x="21462" y="3323"/>
                      <a:pt x="21462" y="3323"/>
                    </a:cubicBezTo>
                    <a:cubicBezTo>
                      <a:pt x="21324" y="3225"/>
                      <a:pt x="21324" y="3225"/>
                      <a:pt x="21324" y="3225"/>
                    </a:cubicBezTo>
                    <a:cubicBezTo>
                      <a:pt x="21047" y="3030"/>
                      <a:pt x="21047" y="3030"/>
                      <a:pt x="21047" y="3030"/>
                    </a:cubicBezTo>
                    <a:cubicBezTo>
                      <a:pt x="20354" y="2639"/>
                      <a:pt x="20354" y="2639"/>
                      <a:pt x="20354" y="2639"/>
                    </a:cubicBezTo>
                    <a:cubicBezTo>
                      <a:pt x="18831" y="1955"/>
                      <a:pt x="18831" y="1955"/>
                      <a:pt x="18831" y="1955"/>
                    </a:cubicBezTo>
                    <a:cubicBezTo>
                      <a:pt x="15924" y="391"/>
                      <a:pt x="15924" y="391"/>
                      <a:pt x="15924" y="391"/>
                    </a:cubicBezTo>
                    <a:cubicBezTo>
                      <a:pt x="15647" y="195"/>
                      <a:pt x="15231" y="195"/>
                      <a:pt x="14954" y="98"/>
                    </a:cubicBezTo>
                    <a:cubicBezTo>
                      <a:pt x="14954" y="98"/>
                      <a:pt x="14954" y="98"/>
                      <a:pt x="14954" y="98"/>
                    </a:cubicBezTo>
                    <a:cubicBezTo>
                      <a:pt x="14400" y="98"/>
                      <a:pt x="13847" y="98"/>
                      <a:pt x="13431" y="0"/>
                    </a:cubicBezTo>
                    <a:cubicBezTo>
                      <a:pt x="13431" y="98"/>
                      <a:pt x="13431" y="98"/>
                      <a:pt x="13431" y="98"/>
                    </a:cubicBezTo>
                    <a:cubicBezTo>
                      <a:pt x="14677" y="880"/>
                      <a:pt x="14677" y="880"/>
                      <a:pt x="14677" y="880"/>
                    </a:cubicBezTo>
                    <a:cubicBezTo>
                      <a:pt x="13154" y="1368"/>
                      <a:pt x="13154" y="1368"/>
                      <a:pt x="13154" y="1368"/>
                    </a:cubicBezTo>
                    <a:cubicBezTo>
                      <a:pt x="13847" y="2248"/>
                      <a:pt x="13847" y="2248"/>
                      <a:pt x="13847" y="2248"/>
                    </a:cubicBezTo>
                    <a:cubicBezTo>
                      <a:pt x="11908" y="5376"/>
                      <a:pt x="11908" y="5376"/>
                      <a:pt x="11908" y="5376"/>
                    </a:cubicBezTo>
                    <a:cubicBezTo>
                      <a:pt x="11631" y="1075"/>
                      <a:pt x="11631" y="1075"/>
                      <a:pt x="11631" y="1075"/>
                    </a:cubicBezTo>
                    <a:cubicBezTo>
                      <a:pt x="11908" y="880"/>
                      <a:pt x="11908" y="880"/>
                      <a:pt x="11908" y="880"/>
                    </a:cubicBezTo>
                    <a:cubicBezTo>
                      <a:pt x="11493" y="0"/>
                      <a:pt x="11493" y="0"/>
                      <a:pt x="11493" y="0"/>
                    </a:cubicBezTo>
                    <a:cubicBezTo>
                      <a:pt x="10247" y="0"/>
                      <a:pt x="10247" y="0"/>
                      <a:pt x="10247" y="0"/>
                    </a:cubicBezTo>
                    <a:cubicBezTo>
                      <a:pt x="9831" y="880"/>
                      <a:pt x="9831" y="880"/>
                      <a:pt x="9831" y="880"/>
                    </a:cubicBezTo>
                    <a:cubicBezTo>
                      <a:pt x="10108" y="1075"/>
                      <a:pt x="10108" y="1075"/>
                      <a:pt x="10108" y="1075"/>
                    </a:cubicBezTo>
                    <a:cubicBezTo>
                      <a:pt x="9831" y="5376"/>
                      <a:pt x="9831" y="5376"/>
                      <a:pt x="9831" y="5376"/>
                    </a:cubicBezTo>
                    <a:cubicBezTo>
                      <a:pt x="7893" y="2248"/>
                      <a:pt x="7893" y="2248"/>
                      <a:pt x="7893" y="2248"/>
                    </a:cubicBezTo>
                    <a:cubicBezTo>
                      <a:pt x="8585" y="1368"/>
                      <a:pt x="8585" y="1368"/>
                      <a:pt x="8585" y="1368"/>
                    </a:cubicBezTo>
                    <a:cubicBezTo>
                      <a:pt x="7062" y="880"/>
                      <a:pt x="7062" y="880"/>
                      <a:pt x="7062" y="880"/>
                    </a:cubicBezTo>
                    <a:cubicBezTo>
                      <a:pt x="8308" y="98"/>
                      <a:pt x="8308" y="98"/>
                      <a:pt x="8308" y="98"/>
                    </a:cubicBezTo>
                    <a:cubicBezTo>
                      <a:pt x="8308" y="0"/>
                      <a:pt x="8308" y="0"/>
                      <a:pt x="8308" y="0"/>
                    </a:cubicBezTo>
                    <a:cubicBezTo>
                      <a:pt x="7893" y="98"/>
                      <a:pt x="7339" y="98"/>
                      <a:pt x="6785" y="98"/>
                    </a:cubicBezTo>
                    <a:cubicBezTo>
                      <a:pt x="6785" y="98"/>
                      <a:pt x="6785" y="98"/>
                      <a:pt x="6647" y="195"/>
                    </a:cubicBezTo>
                    <a:cubicBezTo>
                      <a:pt x="6231" y="195"/>
                      <a:pt x="5816" y="293"/>
                      <a:pt x="5400" y="586"/>
                    </a:cubicBezTo>
                    <a:cubicBezTo>
                      <a:pt x="277" y="4496"/>
                      <a:pt x="277" y="4496"/>
                      <a:pt x="277" y="4496"/>
                    </a:cubicBezTo>
                    <a:cubicBezTo>
                      <a:pt x="277" y="4496"/>
                      <a:pt x="277" y="4496"/>
                      <a:pt x="277" y="4496"/>
                    </a:cubicBezTo>
                    <a:cubicBezTo>
                      <a:pt x="277" y="4496"/>
                      <a:pt x="277" y="4496"/>
                      <a:pt x="277" y="4496"/>
                    </a:cubicBezTo>
                    <a:cubicBezTo>
                      <a:pt x="-138" y="7526"/>
                      <a:pt x="139" y="5376"/>
                      <a:pt x="0" y="6060"/>
                    </a:cubicBezTo>
                    <a:cubicBezTo>
                      <a:pt x="0" y="6060"/>
                      <a:pt x="0" y="6060"/>
                      <a:pt x="0" y="6060"/>
                    </a:cubicBezTo>
                    <a:cubicBezTo>
                      <a:pt x="0" y="6060"/>
                      <a:pt x="0" y="6060"/>
                      <a:pt x="0" y="6060"/>
                    </a:cubicBezTo>
                    <a:cubicBezTo>
                      <a:pt x="139" y="6060"/>
                      <a:pt x="139" y="6060"/>
                      <a:pt x="139" y="6060"/>
                    </a:cubicBezTo>
                    <a:cubicBezTo>
                      <a:pt x="139" y="6157"/>
                      <a:pt x="139" y="6157"/>
                      <a:pt x="139" y="6157"/>
                    </a:cubicBezTo>
                    <a:cubicBezTo>
                      <a:pt x="277" y="6255"/>
                      <a:pt x="277" y="6255"/>
                      <a:pt x="277" y="6255"/>
                    </a:cubicBezTo>
                    <a:cubicBezTo>
                      <a:pt x="416" y="6548"/>
                      <a:pt x="416" y="6548"/>
                      <a:pt x="416" y="6548"/>
                    </a:cubicBezTo>
                    <a:cubicBezTo>
                      <a:pt x="831" y="7135"/>
                      <a:pt x="831" y="7135"/>
                      <a:pt x="831" y="7135"/>
                    </a:cubicBezTo>
                    <a:cubicBezTo>
                      <a:pt x="1662" y="8308"/>
                      <a:pt x="1662" y="8308"/>
                      <a:pt x="1662" y="8308"/>
                    </a:cubicBezTo>
                    <a:cubicBezTo>
                      <a:pt x="3462" y="10653"/>
                      <a:pt x="3462" y="10653"/>
                      <a:pt x="3462" y="10653"/>
                    </a:cubicBezTo>
                    <a:cubicBezTo>
                      <a:pt x="4154" y="10458"/>
                      <a:pt x="4985" y="10165"/>
                      <a:pt x="5677" y="9871"/>
                    </a:cubicBezTo>
                    <a:cubicBezTo>
                      <a:pt x="5677" y="10360"/>
                      <a:pt x="5677" y="10849"/>
                      <a:pt x="5677" y="11338"/>
                    </a:cubicBezTo>
                    <a:cubicBezTo>
                      <a:pt x="5677" y="11338"/>
                      <a:pt x="5677" y="11435"/>
                      <a:pt x="5677" y="11435"/>
                    </a:cubicBezTo>
                    <a:cubicBezTo>
                      <a:pt x="5816" y="11435"/>
                      <a:pt x="5954" y="11435"/>
                      <a:pt x="6093" y="11435"/>
                    </a:cubicBezTo>
                    <a:cubicBezTo>
                      <a:pt x="6508" y="21600"/>
                      <a:pt x="6508" y="21600"/>
                      <a:pt x="6508" y="21600"/>
                    </a:cubicBezTo>
                    <a:cubicBezTo>
                      <a:pt x="10662" y="21600"/>
                      <a:pt x="10662" y="21600"/>
                      <a:pt x="10662" y="21600"/>
                    </a:cubicBezTo>
                    <a:cubicBezTo>
                      <a:pt x="10662" y="20329"/>
                      <a:pt x="10662" y="18668"/>
                      <a:pt x="10662" y="17006"/>
                    </a:cubicBezTo>
                    <a:cubicBezTo>
                      <a:pt x="10108" y="16029"/>
                      <a:pt x="9831" y="14954"/>
                      <a:pt x="9831" y="13879"/>
                    </a:cubicBezTo>
                    <a:cubicBezTo>
                      <a:pt x="9831" y="9285"/>
                      <a:pt x="14954" y="5571"/>
                      <a:pt x="21324" y="5278"/>
                    </a:cubicBezTo>
                    <a:close/>
                    <a:moveTo>
                      <a:pt x="15785" y="4203"/>
                    </a:moveTo>
                    <a:cubicBezTo>
                      <a:pt x="15785" y="3910"/>
                      <a:pt x="15785" y="3714"/>
                      <a:pt x="15785" y="3421"/>
                    </a:cubicBezTo>
                    <a:cubicBezTo>
                      <a:pt x="16616" y="3910"/>
                      <a:pt x="16616" y="3910"/>
                      <a:pt x="16616" y="3910"/>
                    </a:cubicBezTo>
                    <a:cubicBezTo>
                      <a:pt x="17031" y="4203"/>
                      <a:pt x="17031" y="4203"/>
                      <a:pt x="17031" y="4203"/>
                    </a:cubicBezTo>
                    <a:cubicBezTo>
                      <a:pt x="13293" y="5669"/>
                      <a:pt x="13293" y="5669"/>
                      <a:pt x="13293" y="5669"/>
                    </a:cubicBezTo>
                    <a:cubicBezTo>
                      <a:pt x="13016" y="5278"/>
                      <a:pt x="13016" y="5278"/>
                      <a:pt x="13016" y="5278"/>
                    </a:cubicBezTo>
                    <a:lnTo>
                      <a:pt x="15785" y="4203"/>
                    </a:lnTo>
                    <a:close/>
                    <a:moveTo>
                      <a:pt x="5816" y="7624"/>
                    </a:moveTo>
                    <a:cubicBezTo>
                      <a:pt x="5262" y="7037"/>
                      <a:pt x="5262" y="7037"/>
                      <a:pt x="5262" y="7037"/>
                    </a:cubicBezTo>
                    <a:cubicBezTo>
                      <a:pt x="4293" y="5864"/>
                      <a:pt x="4293" y="5864"/>
                      <a:pt x="4293" y="5864"/>
                    </a:cubicBezTo>
                    <a:cubicBezTo>
                      <a:pt x="4016" y="5473"/>
                      <a:pt x="4016" y="5473"/>
                      <a:pt x="4016" y="5473"/>
                    </a:cubicBezTo>
                    <a:cubicBezTo>
                      <a:pt x="5954" y="3910"/>
                      <a:pt x="5954" y="3910"/>
                      <a:pt x="5954" y="3910"/>
                    </a:cubicBezTo>
                    <a:cubicBezTo>
                      <a:pt x="5816" y="5180"/>
                      <a:pt x="5816" y="6353"/>
                      <a:pt x="5816" y="7624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58" name="图形254"/>
              <p:cNvSpPr/>
              <p:nvPr/>
            </p:nvSpPr>
            <p:spPr>
              <a:xfrm>
                <a:off x="5439167" y="7266468"/>
                <a:ext cx="52657" cy="63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697" y="21600"/>
                      <a:pt x="697" y="21600"/>
                      <a:pt x="697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21016"/>
                      <a:pt x="21600" y="20432"/>
                      <a:pt x="21600" y="19265"/>
                    </a:cubicBezTo>
                    <a:cubicBezTo>
                      <a:pt x="12542" y="14595"/>
                      <a:pt x="4877" y="8173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59" name="图形255"/>
              <p:cNvSpPr/>
              <p:nvPr/>
            </p:nvSpPr>
            <p:spPr>
              <a:xfrm>
                <a:off x="5557980" y="7055847"/>
                <a:ext cx="45905" cy="364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424" y="0"/>
                    </a:moveTo>
                    <a:lnTo>
                      <a:pt x="2541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8424" y="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60" name="图形256"/>
              <p:cNvSpPr/>
              <p:nvPr/>
            </p:nvSpPr>
            <p:spPr>
              <a:xfrm>
                <a:off x="5497224" y="7063947"/>
                <a:ext cx="52656" cy="513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631" y="0"/>
                    </a:moveTo>
                    <a:lnTo>
                      <a:pt x="8862" y="1705"/>
                    </a:lnTo>
                    <a:lnTo>
                      <a:pt x="2769" y="5116"/>
                    </a:lnTo>
                    <a:lnTo>
                      <a:pt x="0" y="7389"/>
                    </a:lnTo>
                    <a:lnTo>
                      <a:pt x="5538" y="21600"/>
                    </a:lnTo>
                    <a:lnTo>
                      <a:pt x="9415" y="18758"/>
                    </a:lnTo>
                    <a:lnTo>
                      <a:pt x="16615" y="14211"/>
                    </a:lnTo>
                    <a:lnTo>
                      <a:pt x="21600" y="11368"/>
                    </a:lnTo>
                    <a:lnTo>
                      <a:pt x="11631" y="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61" name="图形257"/>
              <p:cNvSpPr/>
              <p:nvPr/>
            </p:nvSpPr>
            <p:spPr>
              <a:xfrm>
                <a:off x="5451319" y="7104451"/>
                <a:ext cx="51305" cy="52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389" y="0"/>
                    </a:moveTo>
                    <a:lnTo>
                      <a:pt x="5116" y="2769"/>
                    </a:lnTo>
                    <a:lnTo>
                      <a:pt x="1705" y="9969"/>
                    </a:lnTo>
                    <a:lnTo>
                      <a:pt x="0" y="12738"/>
                    </a:lnTo>
                    <a:lnTo>
                      <a:pt x="11368" y="21600"/>
                    </a:lnTo>
                    <a:lnTo>
                      <a:pt x="14211" y="17169"/>
                    </a:lnTo>
                    <a:lnTo>
                      <a:pt x="18758" y="10523"/>
                    </a:lnTo>
                    <a:lnTo>
                      <a:pt x="21600" y="5538"/>
                    </a:lnTo>
                    <a:lnTo>
                      <a:pt x="7389" y="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62" name="图形258"/>
              <p:cNvSpPr/>
              <p:nvPr/>
            </p:nvSpPr>
            <p:spPr>
              <a:xfrm>
                <a:off x="5437817" y="7165208"/>
                <a:ext cx="35104" cy="445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618"/>
                    </a:moveTo>
                    <a:lnTo>
                      <a:pt x="0" y="18982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2618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63" name="图形259"/>
              <p:cNvSpPr/>
              <p:nvPr/>
            </p:nvSpPr>
            <p:spPr>
              <a:xfrm>
                <a:off x="5445918" y="7219213"/>
                <a:ext cx="49956" cy="52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415"/>
                    </a:moveTo>
                    <a:lnTo>
                      <a:pt x="1751" y="12185"/>
                    </a:lnTo>
                    <a:lnTo>
                      <a:pt x="5254" y="18831"/>
                    </a:lnTo>
                    <a:lnTo>
                      <a:pt x="7005" y="21600"/>
                    </a:lnTo>
                    <a:lnTo>
                      <a:pt x="21600" y="16062"/>
                    </a:lnTo>
                    <a:lnTo>
                      <a:pt x="19265" y="11077"/>
                    </a:lnTo>
                    <a:lnTo>
                      <a:pt x="14595" y="4985"/>
                    </a:lnTo>
                    <a:lnTo>
                      <a:pt x="11676" y="0"/>
                    </a:lnTo>
                    <a:lnTo>
                      <a:pt x="0" y="9415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64" name="图形260"/>
              <p:cNvSpPr/>
              <p:nvPr/>
            </p:nvSpPr>
            <p:spPr>
              <a:xfrm>
                <a:off x="5486422" y="7266468"/>
                <a:ext cx="52656" cy="513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4779"/>
                    </a:moveTo>
                    <a:lnTo>
                      <a:pt x="2769" y="15916"/>
                    </a:lnTo>
                    <a:lnTo>
                      <a:pt x="9969" y="20463"/>
                    </a:lnTo>
                    <a:lnTo>
                      <a:pt x="12738" y="21600"/>
                    </a:lnTo>
                    <a:lnTo>
                      <a:pt x="21600" y="9663"/>
                    </a:lnTo>
                    <a:lnTo>
                      <a:pt x="16615" y="6821"/>
                    </a:lnTo>
                    <a:lnTo>
                      <a:pt x="10523" y="3411"/>
                    </a:lnTo>
                    <a:lnTo>
                      <a:pt x="5538" y="0"/>
                    </a:lnTo>
                    <a:lnTo>
                      <a:pt x="0" y="14779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65" name="图形261"/>
              <p:cNvSpPr/>
              <p:nvPr/>
            </p:nvSpPr>
            <p:spPr>
              <a:xfrm>
                <a:off x="5548528" y="7294821"/>
                <a:ext cx="43205" cy="351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5" y="21600"/>
                    </a:moveTo>
                    <a:lnTo>
                      <a:pt x="18900" y="21600"/>
                    </a:lnTo>
                    <a:lnTo>
                      <a:pt x="21600" y="0"/>
                    </a:lnTo>
                    <a:lnTo>
                      <a:pt x="0" y="0"/>
                    </a:lnTo>
                    <a:lnTo>
                      <a:pt x="2025" y="2160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66" name="图形262"/>
              <p:cNvSpPr/>
              <p:nvPr/>
            </p:nvSpPr>
            <p:spPr>
              <a:xfrm>
                <a:off x="5602534" y="7271869"/>
                <a:ext cx="49956" cy="513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341" y="21600"/>
                    </a:moveTo>
                    <a:lnTo>
                      <a:pt x="12259" y="19895"/>
                    </a:lnTo>
                    <a:lnTo>
                      <a:pt x="19849" y="15916"/>
                    </a:lnTo>
                    <a:lnTo>
                      <a:pt x="21600" y="14211"/>
                    </a:lnTo>
                    <a:lnTo>
                      <a:pt x="16930" y="0"/>
                    </a:lnTo>
                    <a:lnTo>
                      <a:pt x="11676" y="2842"/>
                    </a:lnTo>
                    <a:lnTo>
                      <a:pt x="4086" y="6821"/>
                    </a:lnTo>
                    <a:lnTo>
                      <a:pt x="0" y="9663"/>
                    </a:lnTo>
                    <a:lnTo>
                      <a:pt x="9341" y="2160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67" name="图形263"/>
              <p:cNvSpPr/>
              <p:nvPr/>
            </p:nvSpPr>
            <p:spPr>
              <a:xfrm>
                <a:off x="5649789" y="7230015"/>
                <a:ext cx="49956" cy="513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595" y="21600"/>
                    </a:moveTo>
                    <a:lnTo>
                      <a:pt x="15762" y="18758"/>
                    </a:lnTo>
                    <a:lnTo>
                      <a:pt x="19849" y="11937"/>
                    </a:lnTo>
                    <a:lnTo>
                      <a:pt x="21600" y="9095"/>
                    </a:lnTo>
                    <a:lnTo>
                      <a:pt x="9341" y="0"/>
                    </a:lnTo>
                    <a:lnTo>
                      <a:pt x="6422" y="3979"/>
                    </a:lnTo>
                    <a:lnTo>
                      <a:pt x="2919" y="11368"/>
                    </a:lnTo>
                    <a:lnTo>
                      <a:pt x="0" y="15347"/>
                    </a:lnTo>
                    <a:lnTo>
                      <a:pt x="14595" y="2160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68" name="图形264"/>
              <p:cNvSpPr/>
              <p:nvPr/>
            </p:nvSpPr>
            <p:spPr>
              <a:xfrm>
                <a:off x="5676792" y="7176009"/>
                <a:ext cx="35104" cy="459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059"/>
                    </a:moveTo>
                    <a:lnTo>
                      <a:pt x="21600" y="3176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19059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69" name="图形265"/>
              <p:cNvSpPr/>
              <p:nvPr/>
            </p:nvSpPr>
            <p:spPr>
              <a:xfrm>
                <a:off x="5655189" y="7115253"/>
                <a:ext cx="49956" cy="52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631"/>
                    </a:moveTo>
                    <a:lnTo>
                      <a:pt x="20432" y="8862"/>
                    </a:lnTo>
                    <a:lnTo>
                      <a:pt x="15762" y="2769"/>
                    </a:lnTo>
                    <a:lnTo>
                      <a:pt x="14595" y="0"/>
                    </a:lnTo>
                    <a:lnTo>
                      <a:pt x="0" y="5538"/>
                    </a:lnTo>
                    <a:lnTo>
                      <a:pt x="2919" y="9415"/>
                    </a:lnTo>
                    <a:lnTo>
                      <a:pt x="6422" y="16615"/>
                    </a:lnTo>
                    <a:lnTo>
                      <a:pt x="9341" y="21600"/>
                    </a:lnTo>
                    <a:lnTo>
                      <a:pt x="21600" y="11631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70" name="图形266"/>
              <p:cNvSpPr/>
              <p:nvPr/>
            </p:nvSpPr>
            <p:spPr>
              <a:xfrm>
                <a:off x="5610634" y="7069348"/>
                <a:ext cx="52657" cy="499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005"/>
                    </a:moveTo>
                    <a:lnTo>
                      <a:pt x="18831" y="5838"/>
                    </a:lnTo>
                    <a:lnTo>
                      <a:pt x="12738" y="1168"/>
                    </a:lnTo>
                    <a:lnTo>
                      <a:pt x="9415" y="0"/>
                    </a:lnTo>
                    <a:lnTo>
                      <a:pt x="0" y="12259"/>
                    </a:lnTo>
                    <a:lnTo>
                      <a:pt x="4985" y="14595"/>
                    </a:lnTo>
                    <a:lnTo>
                      <a:pt x="11631" y="18681"/>
                    </a:lnTo>
                    <a:lnTo>
                      <a:pt x="16062" y="21600"/>
                    </a:lnTo>
                    <a:lnTo>
                      <a:pt x="21600" y="7005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71" name="图形267"/>
              <p:cNvSpPr/>
              <p:nvPr/>
            </p:nvSpPr>
            <p:spPr>
              <a:xfrm>
                <a:off x="5462120" y="7078799"/>
                <a:ext cx="226823" cy="2295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36" y="21600"/>
                      <a:pt x="0" y="16800"/>
                      <a:pt x="0" y="10720"/>
                    </a:cubicBezTo>
                    <a:cubicBezTo>
                      <a:pt x="0" y="4800"/>
                      <a:pt x="4836" y="0"/>
                      <a:pt x="10800" y="0"/>
                    </a:cubicBezTo>
                    <a:cubicBezTo>
                      <a:pt x="16764" y="0"/>
                      <a:pt x="21600" y="4800"/>
                      <a:pt x="21600" y="10720"/>
                    </a:cubicBezTo>
                    <a:cubicBezTo>
                      <a:pt x="21600" y="16800"/>
                      <a:pt x="16764" y="21600"/>
                      <a:pt x="10800" y="21600"/>
                    </a:cubicBezTo>
                    <a:close/>
                    <a:moveTo>
                      <a:pt x="10800" y="3200"/>
                    </a:moveTo>
                    <a:cubicBezTo>
                      <a:pt x="6609" y="3200"/>
                      <a:pt x="3224" y="6560"/>
                      <a:pt x="3224" y="10720"/>
                    </a:cubicBezTo>
                    <a:cubicBezTo>
                      <a:pt x="3224" y="14880"/>
                      <a:pt x="6609" y="18400"/>
                      <a:pt x="10800" y="18400"/>
                    </a:cubicBezTo>
                    <a:cubicBezTo>
                      <a:pt x="14991" y="18400"/>
                      <a:pt x="18376" y="14880"/>
                      <a:pt x="18376" y="10720"/>
                    </a:cubicBezTo>
                    <a:cubicBezTo>
                      <a:pt x="18376" y="6560"/>
                      <a:pt x="14991" y="3200"/>
                      <a:pt x="10800" y="32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72" name="图形268"/>
              <p:cNvSpPr/>
              <p:nvPr/>
            </p:nvSpPr>
            <p:spPr>
              <a:xfrm>
                <a:off x="5526926" y="7144956"/>
                <a:ext cx="97210" cy="97211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p:grpSp>
      </p:grpSp>
      <p:sp>
        <p:nvSpPr>
          <p:cNvPr id="7" name="Rectangle 4">
            <a:extLst>
              <a:ext uri="{FF2B5EF4-FFF2-40B4-BE49-F238E27FC236}">
                <a16:creationId xmlns:a16="http://schemas.microsoft.com/office/drawing/2014/main" id="{A66AD00D-C787-995E-093C-18128BDA2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51" y="2932423"/>
            <a:ext cx="3436794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ea"/>
              </a:rPr>
              <a:t>针对于Amazon网站中的验证码问题，我们使用了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+mn-ea"/>
              </a:rPr>
              <a:t>Amazon Captcha库中已经训练好的网络模型，将验证码的图片传入并返回字符串，此后使用webdriver模拟输入和点击，完成验证码验证过程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4D3B8F5-46AC-1023-1D3E-02467EF65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0805" y="3001285"/>
            <a:ext cx="3613497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对于其中不存在的页面，即网页中显示404小狗图像的产品，在代码中进行了特殊判断，并且将404数据记录到csv文件中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1B7EC83-14AC-5107-0E85-4DFEEC9B7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423" y="3083911"/>
            <a:ext cx="3613497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对于网络延迟而不能正常访问的页面，采取重爬的方式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68148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4" y="347990"/>
            <a:ext cx="9271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IMDB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第一次数据获取：完成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Amazon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与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IMDB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电影的对应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4A5F95A1-CB26-A907-6158-3106218B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6" y="3086224"/>
            <a:ext cx="5715294" cy="2857647"/>
          </a:xfrm>
          <a:prstGeom prst="rect">
            <a:avLst/>
          </a:prstGeom>
        </p:spPr>
      </p:pic>
      <p:sp>
        <p:nvSpPr>
          <p:cNvPr id="7" name="Text Box 10">
            <a:extLst>
              <a:ext uri="{FF2B5EF4-FFF2-40B4-BE49-F238E27FC236}">
                <a16:creationId xmlns:a16="http://schemas.microsoft.com/office/drawing/2014/main" id="{22A238FF-1619-7003-CAC3-1CF667DBC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936" y="1392122"/>
            <a:ext cx="9271013" cy="9929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975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IMDB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的第一次爬取，主要是为了能够将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Amazon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的电影对应到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IMDB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的同一产品。这一过程通过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IMDB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的搜索框完成。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  <a:p>
            <a:pPr defTabSz="145097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通过分析浏览器的网络抓包，找到了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IMDB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搜索框后端接口的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URL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，通过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py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requests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库进行访问。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  <a:p>
            <a:pPr defTabSz="145097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Amazon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爬到的电影名作为参数，并用演员名加以判断，完成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Amazon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电影与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IMDB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电影的对应。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25EACA19-C88D-0373-D0B3-2943D5D23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7394" y="2558355"/>
            <a:ext cx="4540824" cy="34663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97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我们最终将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58019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部电影对应到了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IMDB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的一个商品页。</a:t>
            </a:r>
          </a:p>
        </p:txBody>
      </p:sp>
    </p:spTree>
    <p:extLst>
      <p:ext uri="{BB962C8B-B14F-4D97-AF65-F5344CB8AC3E}">
        <p14:creationId xmlns:p14="http://schemas.microsoft.com/office/powerpoint/2010/main" val="300128201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2919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IMDB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第二轮爬取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Text Box 10"/>
          <p:cNvSpPr txBox="1">
            <a:spLocks noChangeArrowheads="1"/>
          </p:cNvSpPr>
          <p:nvPr/>
        </p:nvSpPr>
        <p:spPr bwMode="auto">
          <a:xfrm>
            <a:off x="3636254" y="1558107"/>
            <a:ext cx="4919492" cy="34663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975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IMDB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第二轮的爬取，主要是爬取电影详情页面以获取信息。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1D1211-1B0E-035A-FE54-7D06BAFFF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602" y="2258657"/>
            <a:ext cx="6496796" cy="370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0374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5197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爬取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IMDB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过程用到的反爬技巧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Text Box 10"/>
          <p:cNvSpPr txBox="1">
            <a:spLocks noChangeArrowheads="1"/>
          </p:cNvSpPr>
          <p:nvPr/>
        </p:nvSpPr>
        <p:spPr bwMode="auto">
          <a:xfrm>
            <a:off x="3184788" y="4981476"/>
            <a:ext cx="5772932" cy="34663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975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爬取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IMDB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时我们用到了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requests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库，需要有一些爬虫的伪装措施。</a:t>
            </a:r>
          </a:p>
        </p:txBody>
      </p:sp>
      <p:sp>
        <p:nvSpPr>
          <p:cNvPr id="38" name="图形  45"/>
          <p:cNvSpPr/>
          <p:nvPr/>
        </p:nvSpPr>
        <p:spPr>
          <a:xfrm>
            <a:off x="600774" y="1886234"/>
            <a:ext cx="3496302" cy="26768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444500" sx="102000" sy="102000" algn="ctr" rotWithShape="0">
              <a:schemeClr val="bg1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39" name="图形  46"/>
          <p:cNvSpPr/>
          <p:nvPr/>
        </p:nvSpPr>
        <p:spPr>
          <a:xfrm>
            <a:off x="833910" y="2010123"/>
            <a:ext cx="1364467" cy="79508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400" b="1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1</a:t>
            </a:r>
            <a:endParaRPr lang="en-US" sz="3400" dirty="0">
              <a:solidFill>
                <a:schemeClr val="accent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M" panose="00020600040101010101" pitchFamily="18" charset="-122"/>
              <a:sym typeface="+mn-lt"/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864945" y="3435787"/>
            <a:ext cx="3003433" cy="5943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defTabSz="1450975">
              <a:lnSpc>
                <a:spcPct val="130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ym typeface="+mn-lt"/>
              </a:rPr>
              <a:t>在</a:t>
            </a:r>
            <a:r>
              <a:rPr lang="en-US" altLang="zh-CN" dirty="0">
                <a:sym typeface="+mn-lt"/>
              </a:rPr>
              <a:t>python</a:t>
            </a:r>
            <a:r>
              <a:rPr lang="zh-CN" altLang="en-US" dirty="0">
                <a:sym typeface="+mn-lt"/>
              </a:rPr>
              <a:t>脚本中自动切换</a:t>
            </a:r>
            <a:r>
              <a:rPr lang="en-US" altLang="zh-CN" dirty="0" err="1">
                <a:sym typeface="+mn-lt"/>
              </a:rPr>
              <a:t>Wifi</a:t>
            </a:r>
            <a:r>
              <a:rPr lang="zh-CN" altLang="en-US" dirty="0">
                <a:sym typeface="+mn-lt"/>
              </a:rPr>
              <a:t>，以解除</a:t>
            </a:r>
            <a:r>
              <a:rPr lang="en-US" altLang="zh-CN" dirty="0">
                <a:sym typeface="+mn-lt"/>
              </a:rPr>
              <a:t>IP</a:t>
            </a:r>
            <a:r>
              <a:rPr lang="zh-CN" altLang="en-US" dirty="0">
                <a:sym typeface="+mn-lt"/>
              </a:rPr>
              <a:t>封禁。</a:t>
            </a:r>
          </a:p>
        </p:txBody>
      </p:sp>
      <p:sp>
        <p:nvSpPr>
          <p:cNvPr id="41" name="矩形 40"/>
          <p:cNvSpPr/>
          <p:nvPr/>
        </p:nvSpPr>
        <p:spPr>
          <a:xfrm>
            <a:off x="925350" y="2905907"/>
            <a:ext cx="1125629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切换</a:t>
            </a:r>
            <a:r>
              <a:rPr lang="en-US" altLang="zh-CN" b="1" dirty="0" err="1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Wifi</a:t>
            </a:r>
            <a:endParaRPr lang="zh-CN" altLang="en-US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42" name="图形  49"/>
          <p:cNvSpPr/>
          <p:nvPr/>
        </p:nvSpPr>
        <p:spPr>
          <a:xfrm>
            <a:off x="4366898" y="1884536"/>
            <a:ext cx="3496302" cy="26768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444500" sx="102000" sy="102000" algn="ctr" rotWithShape="0">
              <a:schemeClr val="bg1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43" name="图形  50"/>
          <p:cNvSpPr/>
          <p:nvPr/>
        </p:nvSpPr>
        <p:spPr>
          <a:xfrm>
            <a:off x="4600034" y="2008425"/>
            <a:ext cx="1364467" cy="79508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400" b="1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2</a:t>
            </a:r>
            <a:endParaRPr lang="en-US" sz="3400" dirty="0">
              <a:solidFill>
                <a:schemeClr val="accent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阿里巴巴普惠体 M" panose="00020600040101010101" pitchFamily="18" charset="-122"/>
              <a:sym typeface="+mn-lt"/>
            </a:endParaRPr>
          </a:p>
        </p:txBody>
      </p:sp>
      <p:sp>
        <p:nvSpPr>
          <p:cNvPr id="44" name="Text Box 10"/>
          <p:cNvSpPr txBox="1">
            <a:spLocks noChangeArrowheads="1"/>
          </p:cNvSpPr>
          <p:nvPr/>
        </p:nvSpPr>
        <p:spPr bwMode="auto">
          <a:xfrm>
            <a:off x="4569538" y="3435787"/>
            <a:ext cx="3003433" cy="5943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97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每次请求都变换请求头中的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User-Agent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，使爬虫更难被发现。</a:t>
            </a:r>
          </a:p>
        </p:txBody>
      </p:sp>
      <p:sp>
        <p:nvSpPr>
          <p:cNvPr id="45" name="矩形 44"/>
          <p:cNvSpPr/>
          <p:nvPr/>
        </p:nvSpPr>
        <p:spPr>
          <a:xfrm>
            <a:off x="4651262" y="2904435"/>
            <a:ext cx="1869423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随机变换请求头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13329" r="4778" b="32544"/>
          <a:stretch>
            <a:fillRect/>
          </a:stretch>
        </p:blipFill>
        <p:spPr>
          <a:xfrm>
            <a:off x="8108950" y="1884537"/>
            <a:ext cx="3403600" cy="2675928"/>
          </a:xfrm>
          <a:custGeom>
            <a:avLst/>
            <a:gdLst>
              <a:gd name="connsiteX0" fmla="*/ 0 w 3403600"/>
              <a:gd name="connsiteY0" fmla="*/ 0 h 2675928"/>
              <a:gd name="connsiteX1" fmla="*/ 3403600 w 3403600"/>
              <a:gd name="connsiteY1" fmla="*/ 0 h 2675928"/>
              <a:gd name="connsiteX2" fmla="*/ 3403600 w 3403600"/>
              <a:gd name="connsiteY2" fmla="*/ 2675928 h 2675928"/>
              <a:gd name="connsiteX3" fmla="*/ 0 w 3403600"/>
              <a:gd name="connsiteY3" fmla="*/ 2675928 h 267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3600" h="2675928">
                <a:moveTo>
                  <a:pt x="0" y="0"/>
                </a:moveTo>
                <a:lnTo>
                  <a:pt x="3403600" y="0"/>
                </a:lnTo>
                <a:lnTo>
                  <a:pt x="3403600" y="2675928"/>
                </a:lnTo>
                <a:lnTo>
                  <a:pt x="0" y="267592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3430623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6866AB"/>
      </a:accent1>
      <a:accent2>
        <a:srgbClr val="BFBFBF"/>
      </a:accent2>
      <a:accent3>
        <a:srgbClr val="6866AB"/>
      </a:accent3>
      <a:accent4>
        <a:srgbClr val="BFBFBF"/>
      </a:accent4>
      <a:accent5>
        <a:srgbClr val="6866AB"/>
      </a:accent5>
      <a:accent6>
        <a:srgbClr val="BFBFBF"/>
      </a:accent6>
      <a:hlink>
        <a:srgbClr val="00B0F0"/>
      </a:hlink>
      <a:folHlink>
        <a:srgbClr val="00B0F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1408</Words>
  <Application>Microsoft Office PowerPoint</Application>
  <PresentationFormat>宽屏</PresentationFormat>
  <Paragraphs>133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阿里巴巴普惠体 M</vt:lpstr>
      <vt:lpstr>Arial</vt:lpstr>
      <vt:lpstr>等线 Light</vt:lpstr>
      <vt:lpstr>Lato</vt:lpstr>
      <vt:lpstr>等线</vt:lpstr>
      <vt:lpstr>思源黑体 CN Medium</vt:lpstr>
      <vt:lpstr>阿里巴巴普惠体 R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18010</dc:creator>
  <cp:lastModifiedBy>2212707236@qq.com</cp:lastModifiedBy>
  <cp:revision>24</cp:revision>
  <dcterms:created xsi:type="dcterms:W3CDTF">2021-12-23T06:35:00Z</dcterms:created>
  <dcterms:modified xsi:type="dcterms:W3CDTF">2022-12-19T05:39:45Z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1CFAFFF0B520430AB784014A08F6F8E6</vt:lpwstr>
  </property>
  <property fmtid="{D5CDD505-2E9C-101B-9397-08002B2CF9AE}" pid="3" name="KSOProductBuildVer">
    <vt:lpwstr>2052-11.1.0.11365</vt:lpwstr>
  </property>
  <property fmtid="{D5CDD505-2E9C-101B-9397-08002B2CF9AE}" pid="4" name="KSOTemplateUUID">
    <vt:lpwstr>v1.0_mb_teC8RN2kHdPO4hKIy/2S1w==</vt:lpwstr>
  </property>
</Properties>
</file>